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FA929-698A-441F-B6CF-9F5F4FCF289E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923-E4B6-4CCC-ABF8-F5265BFDB8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29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618D-9A28-4E5A-9412-55B9A245068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7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0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5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863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57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71153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809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688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1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89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86B75A-687E-405C-8A0B-8D00578BA2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7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772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63951" y="-9975"/>
            <a:ext cx="12542201" cy="1212043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br>
              <a:rPr lang="it-IT" dirty="0">
                <a:effectLst/>
              </a:rPr>
            </a:br>
            <a:endParaRPr lang="it-IT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1091" y="-9975"/>
            <a:ext cx="12020910" cy="6552177"/>
          </a:xfrm>
        </p:spPr>
        <p:txBody>
          <a:bodyPr>
            <a:normAutofit fontScale="70000" lnSpcReduction="20000"/>
          </a:bodyPr>
          <a:lstStyle/>
          <a:p>
            <a:r>
              <a:rPr lang="fr-FR" sz="8600" dirty="0">
                <a:solidFill>
                  <a:schemeClr val="bg1"/>
                </a:solidFill>
                <a:effectLst/>
              </a:rPr>
              <a:t>Les crêpes</a:t>
            </a:r>
            <a:endParaRPr lang="it-IT" sz="8600" dirty="0">
              <a:solidFill>
                <a:schemeClr val="bg1"/>
              </a:solidFill>
              <a:latin typeface="Bodoni MT Black" panose="02070A03080606020203" pitchFamily="18" charset="0"/>
            </a:endParaRPr>
          </a:p>
          <a:p>
            <a:r>
              <a:rPr lang="it-IT" sz="6500" dirty="0">
                <a:solidFill>
                  <a:srgbClr val="FF0000"/>
                </a:solidFill>
                <a:latin typeface="Bodoni MT Black" panose="02070A03080606020203" pitchFamily="18" charset="0"/>
              </a:rPr>
              <a:t>I</a:t>
            </a:r>
            <a:r>
              <a:rPr lang="fr-FR" sz="6500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ngrédients</a:t>
            </a:r>
            <a:r>
              <a:rPr lang="fr-FR" sz="6500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endParaRPr lang="it-IT" sz="650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it-IT" sz="540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     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250 g de farine/250 g di farina </a:t>
            </a:r>
          </a:p>
          <a:p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Une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cuillère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à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soupe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de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sucre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semoule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/un cucchiaio di zucchero semolato</a:t>
            </a:r>
          </a:p>
          <a:p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2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sachets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de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sucre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vanillé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/2 sacchetti di zucchero alla vanillina</a:t>
            </a:r>
          </a:p>
          <a:p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Une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pincée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de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sel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/un pizzico di sale </a:t>
            </a:r>
          </a:p>
          <a:p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½ l de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lait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/ ½ l di latte </a:t>
            </a:r>
          </a:p>
          <a:p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Trois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oeufs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/ tre uova</a:t>
            </a:r>
          </a:p>
          <a:p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Trois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cuillères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à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soupe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d’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huile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/ tre cucchiai di olio</a:t>
            </a:r>
          </a:p>
          <a:p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De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beurre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pour </a:t>
            </a:r>
            <a:r>
              <a:rPr lang="it-IT" sz="3900" b="1" dirty="0" err="1">
                <a:solidFill>
                  <a:schemeClr val="bg1"/>
                </a:solidFill>
                <a:latin typeface="Bodoni MT Condensed" panose="02070606080606020203" pitchFamily="18" charset="0"/>
              </a:rPr>
              <a:t>cuire</a:t>
            </a:r>
            <a:r>
              <a:rPr lang="it-IT" sz="39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/ del burro per la padella</a:t>
            </a:r>
          </a:p>
          <a:p>
            <a:endParaRPr lang="it-IT" dirty="0">
              <a:latin typeface="Bodoni MT Black" panose="02070A03080606020203" pitchFamily="18" charset="0"/>
            </a:endParaRPr>
          </a:p>
          <a:p>
            <a:endParaRPr lang="it-IT" dirty="0">
              <a:latin typeface="Bodoni MT Black" panose="02070A03080606020203" pitchFamily="18" charset="0"/>
            </a:endParaRPr>
          </a:p>
          <a:p>
            <a:endParaRPr lang="it-IT" dirty="0">
              <a:latin typeface="Bodoni MT Black" panose="02070A03080606020203" pitchFamily="18" charset="0"/>
            </a:endParaRPr>
          </a:p>
          <a:p>
            <a:endParaRPr lang="it-IT" dirty="0">
              <a:latin typeface="Bodoni MT Black" panose="02070A03080606020203" pitchFamily="18" charset="0"/>
            </a:endParaRPr>
          </a:p>
          <a:p>
            <a:endParaRPr lang="it-IT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8" r="7570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9733" y="-226242"/>
            <a:ext cx="7552267" cy="12631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>
                <a:solidFill>
                  <a:schemeClr val="bg1"/>
                </a:solidFill>
                <a:latin typeface="Wide Latin" panose="020A0A07050505020404" pitchFamily="18" charset="0"/>
              </a:rPr>
              <a:t>                        </a:t>
            </a:r>
            <a:r>
              <a:rPr lang="it-IT" sz="3600" dirty="0">
                <a:solidFill>
                  <a:schemeClr val="tx1"/>
                </a:solidFill>
                <a:latin typeface="Wide Latin" panose="020A0A07050505020404" pitchFamily="18" charset="0"/>
              </a:rPr>
              <a:t>PREPARATION</a:t>
            </a:r>
            <a:r>
              <a:rPr lang="it-IT" sz="3600" dirty="0">
                <a:solidFill>
                  <a:schemeClr val="bg1"/>
                </a:solidFill>
                <a:latin typeface="Wide Latin" panose="020A0A07050505020404" pitchFamily="18" charset="0"/>
              </a:rPr>
              <a:t> </a:t>
            </a:r>
            <a:endParaRPr lang="it-IT" dirty="0">
              <a:solidFill>
                <a:schemeClr val="bg1"/>
              </a:solidFill>
              <a:latin typeface="Wide Latin" panose="020A0A070505050204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9390" y="1036949"/>
            <a:ext cx="7378045" cy="42017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Mélanger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la farine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avec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le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sucre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semoule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, le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sucre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vanillé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et le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sel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.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Incorporer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un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quart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de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lait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,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puis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les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trois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oeufs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battus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à la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fourchette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dans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un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bol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, et l’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huile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.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Bien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mélanger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,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puis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ajouter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à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nouveau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¼ de l de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lait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. La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pâte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à crêpes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est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prête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Fondre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du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beurre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dans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une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poêle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ajouter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une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cuillerée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pâte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à crêpes et faire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cuire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deux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minutes par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côté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Servir</a:t>
            </a:r>
            <a:r>
              <a:rPr lang="en-US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les crêpes avec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du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sucre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ou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du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chocolat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fondu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. Bon </a:t>
            </a:r>
            <a:r>
              <a:rPr lang="it-IT" sz="3600" dirty="0" err="1">
                <a:solidFill>
                  <a:schemeClr val="tx1"/>
                </a:solidFill>
                <a:latin typeface="Bodoni MT Condensed" panose="02070606080606020203" pitchFamily="18" charset="0"/>
              </a:rPr>
              <a:t>appétit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142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8" r="1" b="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0331" y="-53316"/>
            <a:ext cx="10888657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it-IT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ITALIEN: </a:t>
            </a:r>
          </a:p>
          <a:p>
            <a:r>
              <a:rPr lang="it-IT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Mescolare la farina con lo zucchero semolato la vanillina e il sale.</a:t>
            </a:r>
          </a:p>
          <a:p>
            <a:r>
              <a:rPr lang="fr-FR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 </a:t>
            </a:r>
            <a:r>
              <a:rPr lang="it-IT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Incorporare ¼ di l di latte, poi le tre uova sbattute con la forchetta in una ciotola e l’olio. Mescolare bene poi aggiungere un altro ¼ l di latte. La pasta è pronta! 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it-IT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Sciogliere il burro in una padella, aggiungere un cucchiaio della pasta delle crepe e lasciarla </a:t>
            </a:r>
            <a:r>
              <a:rPr lang="it-IT" sz="3600" b="1">
                <a:solidFill>
                  <a:srgbClr val="00B0F0"/>
                </a:solidFill>
                <a:latin typeface="Bodoni MT Condensed" panose="02070606080606020203" pitchFamily="18" charset="0"/>
              </a:rPr>
              <a:t>cuocere due </a:t>
            </a:r>
            <a:r>
              <a:rPr lang="it-IT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minuti per lato.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it-IT" sz="3600" b="1" dirty="0">
                <a:solidFill>
                  <a:srgbClr val="00B0F0"/>
                </a:solidFill>
                <a:latin typeface="Bodoni MT Condensed" panose="02070606080606020203" pitchFamily="18" charset="0"/>
              </a:rPr>
              <a:t>Servire le crepe con lo zucchero oppure con del cioccolato fuso. Buon appetito!</a:t>
            </a:r>
          </a:p>
        </p:txBody>
      </p:sp>
    </p:spTree>
    <p:extLst>
      <p:ext uri="{BB962C8B-B14F-4D97-AF65-F5344CB8AC3E}">
        <p14:creationId xmlns:p14="http://schemas.microsoft.com/office/powerpoint/2010/main" val="371245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13956704" y="764704"/>
            <a:ext cx="45719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042483">
            <a:off x="1847528" y="2060848"/>
            <a:ext cx="8568952" cy="309634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9600" dirty="0">
                <a:solidFill>
                  <a:srgbClr val="67FFF8"/>
                </a:solidFill>
                <a:latin typeface="Wide Latin" panose="020A0A07050505020404" pitchFamily="18" charset="0"/>
              </a:rPr>
              <a:t>British recipes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656.576"/>
                </p14:media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2268760" y="2940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2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5560" y="1412776"/>
            <a:ext cx="7467600" cy="720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300" b="1" kern="1800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Ravie"/>
                <a:ea typeface="Times New Roman"/>
                <a:cs typeface="Times New Roman"/>
              </a:rPr>
              <a:t>     Fruit scones</a:t>
            </a:r>
            <a:r>
              <a:rPr lang="en-GB" dirty="0">
                <a:solidFill>
                  <a:srgbClr val="333333"/>
                </a:solidFill>
                <a:latin typeface="Roboto Light"/>
                <a:ea typeface="Times New Roman"/>
                <a:cs typeface="Times New Roman"/>
              </a:rPr>
              <a:t> </a:t>
            </a:r>
            <a:br>
              <a:rPr lang="en-GB" dirty="0">
                <a:solidFill>
                  <a:srgbClr val="333333"/>
                </a:solidFill>
                <a:latin typeface="Roboto Light"/>
                <a:ea typeface="Times New Roman"/>
                <a:cs typeface="Times New Roman"/>
              </a:rPr>
            </a:br>
            <a:r>
              <a:rPr lang="en-GB" sz="1200" dirty="0">
                <a:solidFill>
                  <a:srgbClr val="FF0000"/>
                </a:solidFill>
                <a:latin typeface="Roboto Light"/>
                <a:ea typeface="Times New Roman"/>
                <a:cs typeface="Times New Roman"/>
              </a:rPr>
              <a:t>Cooking time  </a:t>
            </a:r>
            <a:r>
              <a:rPr lang="en-GB" sz="1200" dirty="0">
                <a:solidFill>
                  <a:srgbClr val="FF0000"/>
                </a:solidFill>
                <a:latin typeface="Roboto Bold"/>
                <a:ea typeface="Times New Roman"/>
                <a:cs typeface="Times New Roman"/>
              </a:rPr>
              <a:t>10 minutes       </a:t>
            </a:r>
            <a:r>
              <a:rPr lang="en-GB" sz="1200" dirty="0">
                <a:solidFill>
                  <a:srgbClr val="FF0000"/>
                </a:solidFill>
                <a:latin typeface="Roboto Light"/>
                <a:ea typeface="Times New Roman"/>
                <a:cs typeface="Times New Roman"/>
              </a:rPr>
              <a:t>Makes  </a:t>
            </a:r>
            <a:r>
              <a:rPr lang="en-GB" sz="1200" dirty="0">
                <a:solidFill>
                  <a:srgbClr val="FF0000"/>
                </a:solidFill>
                <a:latin typeface="Roboto Bold"/>
                <a:ea typeface="Times New Roman"/>
                <a:cs typeface="Times New Roman"/>
              </a:rPr>
              <a:t>10 scones</a:t>
            </a:r>
            <a:br>
              <a:rPr lang="it-IT" sz="36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</a:br>
            <a:br>
              <a:rPr lang="en-GB" sz="4300" b="1" kern="1800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Ravie"/>
                <a:ea typeface="Times New Roman"/>
                <a:cs typeface="Times New Roman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5354" y="1196752"/>
            <a:ext cx="9867110" cy="5544616"/>
          </a:xfrm>
        </p:spPr>
        <p:txBody>
          <a:bodyPr>
            <a:normAutofit fontScale="92500" lnSpcReduction="10000"/>
          </a:bodyPr>
          <a:lstStyle/>
          <a:p>
            <a:pPr marL="36576" indent="0">
              <a:lnSpc>
                <a:spcPct val="115000"/>
              </a:lnSpc>
              <a:spcAft>
                <a:spcPts val="855"/>
              </a:spcAft>
              <a:buNone/>
            </a:pPr>
            <a:r>
              <a:rPr lang="en-GB" sz="3200" b="1" dirty="0">
                <a:solidFill>
                  <a:srgbClr val="FF0000"/>
                </a:solidFill>
                <a:latin typeface="Roboto Light"/>
                <a:ea typeface="Times New Roman"/>
                <a:cs typeface="Times New Roman"/>
              </a:rPr>
              <a:t>Ingredients:</a:t>
            </a:r>
            <a:endParaRPr lang="it-IT" sz="2400" b="1" dirty="0">
              <a:solidFill>
                <a:srgbClr val="FF0000"/>
              </a:solidFill>
              <a:latin typeface="Cambria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75 g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   butter</a:t>
            </a: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, cut into cubes, plus extra for greasing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350g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  plain flour</a:t>
            </a: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, plus extra for dusting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1 ½  table spoon 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baking powder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30 g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  sugar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75 g  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sultanas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About 150ml 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milk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2</a:t>
            </a: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 large </a:t>
            </a: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eggs</a:t>
            </a:r>
            <a:r>
              <a:rPr lang="en-GB" sz="3200" dirty="0">
                <a:latin typeface="Berlin Sans FB Demi" panose="020E0802020502020306" pitchFamily="34" charset="0"/>
                <a:ea typeface="Times New Roman"/>
                <a:cs typeface="Times New Roman"/>
              </a:rPr>
              <a:t>, beaten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09" y="1670477"/>
            <a:ext cx="904032" cy="7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2852936"/>
            <a:ext cx="1207271" cy="8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662690"/>
            <a:ext cx="1161277" cy="63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60" y="4077073"/>
            <a:ext cx="1113200" cy="6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86" y="4974210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2294" y="6014442"/>
            <a:ext cx="912132" cy="6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08" y="5896517"/>
            <a:ext cx="1021656" cy="67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0"/>
            <a:ext cx="8907760" cy="6858000"/>
          </a:xfrm>
        </p:spPr>
        <p:txBody>
          <a:bodyPr>
            <a:normAutofit fontScale="32500" lnSpcReduction="20000"/>
          </a:bodyPr>
          <a:lstStyle/>
          <a:p>
            <a:pPr marL="36576" indent="0">
              <a:lnSpc>
                <a:spcPct val="115000"/>
              </a:lnSpc>
              <a:spcBef>
                <a:spcPts val="1715"/>
              </a:spcBef>
              <a:spcAft>
                <a:spcPts val="855"/>
              </a:spcAft>
              <a:buNone/>
            </a:pPr>
            <a:r>
              <a:rPr lang="en-GB" sz="9800" b="1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Method:</a:t>
            </a:r>
            <a:endParaRPr lang="it-IT" sz="9800" b="1" dirty="0">
              <a:solidFill>
                <a:srgbClr val="FF0000"/>
              </a:solidFill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Preheat the oven to 220°C . Lightly grease a large baking sheet.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Put the flour and baking powder into a large bowl. 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Rub in the cubes of butter, add the sugar and sultanas.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Pour 100ml of the milk and all but 2 tablespoons of the beaten egg into the flour mixture.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Mix together to make a soft dough, adding a bit more milk if needed.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Turn the dough out onto a floured board, knead just a few times, then gently roll to form a rectangle about 2cm deep.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Cut  into rounds and place on the baking sheet. Repeat until you have 10 scones. 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74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</a:rPr>
              <a:t>Brush the tops of the scones with the reserved egg. Bake in a very hot oven for about 10 minutes, or until risen and golden.</a:t>
            </a:r>
            <a:endParaRPr lang="it-IT" sz="74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</a:endParaRPr>
          </a:p>
          <a:p>
            <a:pPr marL="36576" indent="0">
              <a:buNone/>
            </a:pPr>
            <a:endParaRPr lang="it-IT" sz="6300" dirty="0"/>
          </a:p>
        </p:txBody>
      </p:sp>
      <p:sp>
        <p:nvSpPr>
          <p:cNvPr id="4" name="Rettangolo 3"/>
          <p:cNvSpPr/>
          <p:nvPr/>
        </p:nvSpPr>
        <p:spPr>
          <a:xfrm>
            <a:off x="1631504" y="57773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7FFF8"/>
                </a:solidFill>
              </a:rPr>
              <a:t>Tips for great scones!</a:t>
            </a:r>
          </a:p>
          <a:p>
            <a:r>
              <a:rPr lang="en-US" dirty="0">
                <a:solidFill>
                  <a:srgbClr val="67FFF8"/>
                </a:solidFill>
              </a:rPr>
              <a:t>If you serve your scones split open, you can get lots of jam and cream.</a:t>
            </a:r>
          </a:p>
          <a:p>
            <a:r>
              <a:rPr lang="en-US" dirty="0">
                <a:solidFill>
                  <a:srgbClr val="67FFF8"/>
                </a:solidFill>
              </a:rPr>
              <a:t>They’re best served warm.</a:t>
            </a:r>
          </a:p>
        </p:txBody>
      </p:sp>
    </p:spTree>
    <p:extLst>
      <p:ext uri="{BB962C8B-B14F-4D97-AF65-F5344CB8AC3E}">
        <p14:creationId xmlns:p14="http://schemas.microsoft.com/office/powerpoint/2010/main" val="4268226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9496" y="44624"/>
            <a:ext cx="9108504" cy="1719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en-GB" sz="4800" b="1" dirty="0">
                <a:solidFill>
                  <a:srgbClr val="4F81BD"/>
                </a:solidFill>
                <a:latin typeface="Wide Latin" panose="020A0A07050505020404" pitchFamily="18" charset="0"/>
                <a:ea typeface="Times New Roman"/>
                <a:cs typeface="Times New Roman"/>
              </a:rPr>
              <a:t>Yorkshire pudding</a:t>
            </a:r>
            <a:br>
              <a:rPr lang="it-IT" sz="3200" b="1" dirty="0">
                <a:solidFill>
                  <a:srgbClr val="4F81BD"/>
                </a:solidFill>
                <a:latin typeface="Wide Latin" panose="020A0A07050505020404" pitchFamily="18" charset="0"/>
                <a:ea typeface="Times New Roman"/>
                <a:cs typeface="Times New Roman"/>
              </a:rPr>
            </a:br>
            <a:r>
              <a:rPr lang="it-IT" sz="22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Preparation 10 min.  Cook 30 min.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844824"/>
            <a:ext cx="9144000" cy="4997489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Ingreients: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3 eggs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1 cup milk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1 cup flour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30 g  sugar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3200" b="1" dirty="0">
                <a:latin typeface="Berlin Sans FB Demi" panose="020E0802020502020306" pitchFamily="34" charset="0"/>
                <a:ea typeface="Times New Roman"/>
                <a:cs typeface="Times New Roman"/>
              </a:rPr>
              <a:t>2 tablespoons butter</a:t>
            </a:r>
            <a:endParaRPr lang="it-IT" sz="2400" dirty="0"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6576" indent="0">
              <a:buClr>
                <a:srgbClr val="6EA0B0"/>
              </a:buClr>
              <a:buNone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22" y="2372182"/>
            <a:ext cx="13096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8" y="3318343"/>
            <a:ext cx="1207964" cy="67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077072"/>
            <a:ext cx="1179215" cy="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14" y="5038937"/>
            <a:ext cx="13021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5759017"/>
            <a:ext cx="892583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6948" y="-10184"/>
            <a:ext cx="8907760" cy="6741368"/>
          </a:xfrm>
        </p:spPr>
        <p:txBody>
          <a:bodyPr/>
          <a:lstStyle/>
          <a:p>
            <a:pPr marL="36576" indent="0">
              <a:lnSpc>
                <a:spcPct val="115000"/>
              </a:lnSpc>
              <a:buNone/>
            </a:pPr>
            <a:r>
              <a:rPr lang="it-IT" sz="4400" b="1" dirty="0">
                <a:solidFill>
                  <a:srgbClr val="FF0000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Directions:</a:t>
            </a:r>
            <a:endParaRPr lang="it-IT" sz="3200" b="1" dirty="0">
              <a:solidFill>
                <a:srgbClr val="FF0000"/>
              </a:solidFill>
              <a:latin typeface="Bodoni MT Black" panose="02070A03080606020203" pitchFamily="18" charset="0"/>
              <a:ea typeface="Times New Roman"/>
              <a:cs typeface="Times New Roman"/>
            </a:endParaRPr>
          </a:p>
          <a:p>
            <a:pPr marL="0" indent="0" fontAlgn="t">
              <a:lnSpc>
                <a:spcPts val="15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1) </a:t>
            </a:r>
            <a:r>
              <a:rPr lang="en-GB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Preheat oven to 190 degrees C.</a:t>
            </a:r>
            <a:endParaRPr lang="it-IT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0" indent="0" fontAlgn="t">
              <a:lnSpc>
                <a:spcPts val="15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2) </a:t>
            </a:r>
            <a:r>
              <a:rPr lang="en-GB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In a medium bowl, beat eggs with milk. Stir in </a:t>
            </a:r>
          </a:p>
          <a:p>
            <a:pPr marL="0" indent="0" fontAlgn="t">
              <a:lnSpc>
                <a:spcPts val="15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     flour. Set aside.</a:t>
            </a:r>
            <a:endParaRPr lang="it-IT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0" indent="0" fontAlgn="t">
              <a:lnSpc>
                <a:spcPts val="15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3) </a:t>
            </a:r>
            <a:r>
              <a:rPr lang="en-GB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Divide butter evenly into the twelve cups of a </a:t>
            </a:r>
          </a:p>
          <a:p>
            <a:pPr marL="0" indent="0" fontAlgn="t">
              <a:lnSpc>
                <a:spcPts val="15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     muffin tin, about 1/2 teaspoon per cup. </a:t>
            </a:r>
            <a:endParaRPr lang="it-IT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  <a:cs typeface="Times New Roman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3287688" y="2780928"/>
            <a:ext cx="432048" cy="360040"/>
          </a:xfrm>
          <a:prstGeom prst="downArrow">
            <a:avLst/>
          </a:prstGeom>
          <a:solidFill>
            <a:srgbClr val="67FF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0" y="3305533"/>
            <a:ext cx="3610397" cy="24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99857" y="3160937"/>
            <a:ext cx="5868143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t">
              <a:spcAft>
                <a:spcPts val="1000"/>
              </a:spcAft>
            </a:pPr>
            <a:r>
              <a:rPr lang="en-GB" sz="28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Place tin in oven to melt butter, 2 to 5 minutes. Remove tin from oven, and distribute batter evenly among buttery cups.</a:t>
            </a:r>
            <a:endParaRPr lang="it-IT" sz="28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  <a:cs typeface="Times New Roman"/>
            </a:endParaRPr>
          </a:p>
          <a:p>
            <a:pPr marL="342900" indent="-342900" fontAlgn="t">
              <a:spcAft>
                <a:spcPts val="1000"/>
              </a:spcAft>
              <a:tabLst>
                <a:tab pos="457200" algn="l"/>
              </a:tabLst>
            </a:pPr>
            <a:r>
              <a:rPr lang="en-GB" sz="2800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  4) </a:t>
            </a:r>
            <a:r>
              <a:rPr lang="en-GB" sz="2800" dirty="0">
                <a:solidFill>
                  <a:srgbClr val="FFC000"/>
                </a:solidFill>
                <a:latin typeface="Berlin Sans FB Demi" panose="020E0802020502020306" pitchFamily="34" charset="0"/>
                <a:ea typeface="Times New Roman"/>
                <a:cs typeface="Times New Roman"/>
              </a:rPr>
              <a:t>Bake in preheated oven 5    minutes. Reduce heat to 175 degrees C, and bake 25 minutes more or until puffed and golden.</a:t>
            </a:r>
            <a:endParaRPr lang="it-IT" sz="2800" dirty="0">
              <a:solidFill>
                <a:srgbClr val="FFC000"/>
              </a:solidFill>
              <a:latin typeface="Berlin Sans FB Demi" panose="020E0802020502020306" pitchFamily="34" charset="0"/>
              <a:ea typeface="Times New Roman"/>
              <a:cs typeface="Times New Roman"/>
            </a:endParaRPr>
          </a:p>
        </p:txBody>
      </p:sp>
      <p:sp>
        <p:nvSpPr>
          <p:cNvPr id="6" name="Freccia curva 5"/>
          <p:cNvSpPr/>
          <p:nvPr/>
        </p:nvSpPr>
        <p:spPr>
          <a:xfrm>
            <a:off x="1631504" y="5085184"/>
            <a:ext cx="720080" cy="1008112"/>
          </a:xfrm>
          <a:prstGeom prst="bentArrow">
            <a:avLst/>
          </a:prstGeom>
          <a:solidFill>
            <a:srgbClr val="67FF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Gallone 6"/>
          <p:cNvSpPr/>
          <p:nvPr/>
        </p:nvSpPr>
        <p:spPr>
          <a:xfrm rot="14358004">
            <a:off x="4103113" y="6254629"/>
            <a:ext cx="576064" cy="432048"/>
          </a:xfrm>
          <a:prstGeom prst="chevron">
            <a:avLst/>
          </a:prstGeom>
          <a:solidFill>
            <a:srgbClr val="67FF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Gallone 7"/>
          <p:cNvSpPr/>
          <p:nvPr/>
        </p:nvSpPr>
        <p:spPr>
          <a:xfrm rot="13897339">
            <a:off x="3770311" y="5817461"/>
            <a:ext cx="576064" cy="407650"/>
          </a:xfrm>
          <a:prstGeom prst="chevron">
            <a:avLst/>
          </a:prstGeom>
          <a:solidFill>
            <a:srgbClr val="67FF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988229">
            <a:off x="1490737" y="1892156"/>
            <a:ext cx="9490472" cy="3392633"/>
          </a:xfrm>
        </p:spPr>
        <p:txBody>
          <a:bodyPr/>
          <a:lstStyle/>
          <a:p>
            <a:pPr marL="36576" indent="0">
              <a:buClr>
                <a:srgbClr val="6EA0B0"/>
              </a:buClr>
              <a:buNone/>
            </a:pPr>
            <a:r>
              <a:rPr lang="it-IT" sz="9600" dirty="0">
                <a:solidFill>
                  <a:srgbClr val="67FFF8"/>
                </a:solidFill>
                <a:latin typeface="Cooper Black" panose="0208090404030B020404" pitchFamily="18" charset="0"/>
              </a:rPr>
              <a:t>t</a:t>
            </a:r>
            <a:r>
              <a:rPr lang="it-IT" sz="9600" dirty="0">
                <a:solidFill>
                  <a:srgbClr val="FF0000"/>
                </a:solidFill>
                <a:latin typeface="Cooper Black" panose="0208090404030B020404" pitchFamily="18" charset="0"/>
              </a:rPr>
              <a:t>h</a:t>
            </a:r>
            <a:r>
              <a:rPr lang="it-IT" sz="9600" dirty="0">
                <a:solidFill>
                  <a:prstClr val="white"/>
                </a:solidFill>
                <a:latin typeface="Cooper Black" panose="0208090404030B020404" pitchFamily="18" charset="0"/>
              </a:rPr>
              <a:t>a</a:t>
            </a:r>
            <a:r>
              <a:rPr lang="it-IT" sz="9600" dirty="0">
                <a:solidFill>
                  <a:prstClr val="black">
                    <a:lumMod val="95000"/>
                    <a:lumOff val="5000"/>
                  </a:prstClr>
                </a:solidFill>
                <a:latin typeface="Cooper Black" panose="0208090404030B020404" pitchFamily="18" charset="0"/>
              </a:rPr>
              <a:t>n</a:t>
            </a:r>
            <a:r>
              <a:rPr lang="it-IT" sz="9600" dirty="0">
                <a:solidFill>
                  <a:srgbClr val="FFFF00"/>
                </a:solidFill>
                <a:latin typeface="Cooper Black" panose="0208090404030B020404" pitchFamily="18" charset="0"/>
              </a:rPr>
              <a:t>k</a:t>
            </a:r>
            <a:r>
              <a:rPr lang="it-IT" sz="9600" dirty="0">
                <a:solidFill>
                  <a:prstClr val="white"/>
                </a:solidFill>
                <a:latin typeface="Cooper Black" panose="0208090404030B020404" pitchFamily="18" charset="0"/>
              </a:rPr>
              <a:t> </a:t>
            </a:r>
            <a:r>
              <a:rPr lang="it-IT" sz="9600" dirty="0">
                <a:solidFill>
                  <a:srgbClr val="8D89A4">
                    <a:lumMod val="60000"/>
                    <a:lumOff val="40000"/>
                  </a:srgbClr>
                </a:solidFill>
                <a:latin typeface="Cooper Black" panose="0208090404030B020404" pitchFamily="18" charset="0"/>
              </a:rPr>
              <a:t>y</a:t>
            </a:r>
            <a:r>
              <a:rPr lang="it-IT" sz="9600" dirty="0">
                <a:solidFill>
                  <a:srgbClr val="C00000"/>
                </a:solidFill>
                <a:latin typeface="Cooper Black" panose="0208090404030B020404" pitchFamily="18" charset="0"/>
              </a:rPr>
              <a:t>o</a:t>
            </a:r>
            <a:r>
              <a:rPr lang="it-IT" sz="9600" dirty="0">
                <a:solidFill>
                  <a:srgbClr val="7030A0"/>
                </a:solidFill>
                <a:latin typeface="Cooper Black" panose="0208090404030B020404" pitchFamily="18" charset="0"/>
              </a:rPr>
              <a:t>u</a:t>
            </a:r>
            <a:r>
              <a:rPr lang="it-IT" sz="9600" dirty="0">
                <a:solidFill>
                  <a:prstClr val="white"/>
                </a:solidFill>
                <a:latin typeface="Cooper Black" panose="0208090404030B020404" pitchFamily="18" charset="0"/>
              </a:rPr>
              <a:t> </a:t>
            </a:r>
            <a:r>
              <a:rPr lang="it-IT" sz="9600" dirty="0">
                <a:solidFill>
                  <a:srgbClr val="99FF66"/>
                </a:solidFill>
                <a:latin typeface="Cooper Black" panose="0208090404030B020404" pitchFamily="18" charset="0"/>
              </a:rPr>
              <a:t>t</a:t>
            </a:r>
            <a:r>
              <a:rPr lang="it-IT" sz="9600" dirty="0">
                <a:solidFill>
                  <a:srgbClr val="FFC000"/>
                </a:solidFill>
                <a:latin typeface="Cooper Black" panose="0208090404030B020404" pitchFamily="18" charset="0"/>
              </a:rPr>
              <a:t>o</a:t>
            </a:r>
            <a:r>
              <a:rPr lang="it-IT" sz="9600" dirty="0">
                <a:solidFill>
                  <a:prstClr val="white"/>
                </a:solidFill>
                <a:latin typeface="Cooper Black" panose="0208090404030B020404" pitchFamily="18" charset="0"/>
              </a:rPr>
              <a:t> </a:t>
            </a:r>
            <a:r>
              <a:rPr lang="it-IT" sz="9600" dirty="0">
                <a:solidFill>
                  <a:srgbClr val="00B0F0"/>
                </a:solidFill>
                <a:latin typeface="Cooper Black" panose="0208090404030B020404" pitchFamily="18" charset="0"/>
              </a:rPr>
              <a:t>g</a:t>
            </a:r>
            <a:r>
              <a:rPr lang="it-IT" sz="9600" dirty="0">
                <a:solidFill>
                  <a:srgbClr val="0070C0"/>
                </a:solidFill>
                <a:latin typeface="Cooper Black" panose="0208090404030B020404" pitchFamily="18" charset="0"/>
              </a:rPr>
              <a:t>e</a:t>
            </a:r>
            <a:r>
              <a:rPr lang="it-IT" sz="9600" dirty="0">
                <a:solidFill>
                  <a:srgbClr val="CCAF0A">
                    <a:lumMod val="20000"/>
                    <a:lumOff val="80000"/>
                  </a:srgbClr>
                </a:solidFill>
                <a:latin typeface="Cooper Black" panose="0208090404030B020404" pitchFamily="18" charset="0"/>
              </a:rPr>
              <a:t>t </a:t>
            </a:r>
            <a:r>
              <a:rPr lang="it-IT" sz="9600" dirty="0">
                <a:solidFill>
                  <a:prstClr val="white"/>
                </a:solidFill>
                <a:latin typeface="Cooper Black" panose="0208090404030B020404" pitchFamily="18" charset="0"/>
              </a:rPr>
              <a:t> </a:t>
            </a:r>
            <a:r>
              <a:rPr lang="it-IT" sz="9600" dirty="0">
                <a:solidFill>
                  <a:srgbClr val="002060"/>
                </a:solidFill>
                <a:latin typeface="Cooper Black" panose="0208090404030B020404" pitchFamily="18" charset="0"/>
              </a:rPr>
              <a:t>l</a:t>
            </a:r>
            <a:r>
              <a:rPr lang="it-IT" sz="9600" dirty="0">
                <a:solidFill>
                  <a:srgbClr val="9E9273">
                    <a:lumMod val="50000"/>
                  </a:srgbClr>
                </a:solidFill>
                <a:latin typeface="Cooper Black" panose="0208090404030B020404" pitchFamily="18" charset="0"/>
              </a:rPr>
              <a:t>oo</a:t>
            </a:r>
            <a:r>
              <a:rPr lang="it-IT" sz="9600" dirty="0">
                <a:solidFill>
                  <a:srgbClr val="7E848D"/>
                </a:solidFill>
                <a:latin typeface="Cooper Black" panose="0208090404030B020404" pitchFamily="18" charset="0"/>
              </a:rPr>
              <a:t>k</a:t>
            </a:r>
            <a:r>
              <a:rPr lang="it-IT" sz="9600" dirty="0">
                <a:solidFill>
                  <a:srgbClr val="00B050"/>
                </a:solidFill>
                <a:latin typeface="Cooper Black" panose="0208090404030B020404" pitchFamily="18" charset="0"/>
              </a:rPr>
              <a:t>e</a:t>
            </a:r>
            <a:r>
              <a:rPr lang="it-IT" sz="9600" dirty="0">
                <a:solidFill>
                  <a:srgbClr val="9E9273">
                    <a:lumMod val="75000"/>
                  </a:srgbClr>
                </a:solidFill>
                <a:latin typeface="Cooper Black" panose="0208090404030B020404" pitchFamily="18" charset="0"/>
              </a:rPr>
              <a:t>d</a:t>
            </a:r>
            <a:r>
              <a:rPr lang="it-IT" sz="9600" dirty="0">
                <a:solidFill>
                  <a:prstClr val="white"/>
                </a:solidFill>
                <a:latin typeface="Cooper Black" panose="0208090404030B020404" pitchFamily="18" charset="0"/>
              </a:rPr>
              <a:t> </a:t>
            </a:r>
            <a:r>
              <a:rPr lang="it-IT" sz="9600" dirty="0">
                <a:solidFill>
                  <a:srgbClr val="CCAF0A"/>
                </a:solidFill>
                <a:latin typeface="Cooper Black" panose="0208090404030B020404" pitchFamily="18" charset="0"/>
              </a:rPr>
              <a:t>a</a:t>
            </a:r>
            <a:r>
              <a:rPr lang="it-IT" sz="9600" dirty="0">
                <a:solidFill>
                  <a:srgbClr val="CCAF0A">
                    <a:lumMod val="40000"/>
                    <a:lumOff val="60000"/>
                  </a:srgbClr>
                </a:solidFill>
                <a:latin typeface="Cooper Black" panose="0208090404030B020404" pitchFamily="18" charset="0"/>
              </a:rPr>
              <a:t>t</a:t>
            </a:r>
            <a:r>
              <a:rPr lang="it-IT" sz="9600" dirty="0">
                <a:solidFill>
                  <a:srgbClr val="FF0000"/>
                </a:solidFill>
                <a:latin typeface="Cooper Black" panose="0208090404030B020404" pitchFamily="18" charset="0"/>
              </a:rPr>
              <a:t>!</a:t>
            </a:r>
          </a:p>
          <a:p>
            <a:endParaRPr lang="it-IT" dirty="0"/>
          </a:p>
        </p:txBody>
      </p:sp>
      <p:sp>
        <p:nvSpPr>
          <p:cNvPr id="4" name="Smile 3"/>
          <p:cNvSpPr/>
          <p:nvPr/>
        </p:nvSpPr>
        <p:spPr>
          <a:xfrm rot="1812707">
            <a:off x="4414402" y="3090196"/>
            <a:ext cx="884691" cy="708088"/>
          </a:xfrm>
          <a:prstGeom prst="smileyFac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mile 4"/>
          <p:cNvSpPr/>
          <p:nvPr/>
        </p:nvSpPr>
        <p:spPr>
          <a:xfrm rot="1829664">
            <a:off x="5021119" y="3510398"/>
            <a:ext cx="792088" cy="68779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12235" y="5814230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Classe IIB</a:t>
            </a:r>
          </a:p>
        </p:txBody>
      </p:sp>
    </p:spTree>
    <p:extLst>
      <p:ext uri="{BB962C8B-B14F-4D97-AF65-F5344CB8AC3E}">
        <p14:creationId xmlns:p14="http://schemas.microsoft.com/office/powerpoint/2010/main" val="7760822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547</Words>
  <Application>Microsoft Office PowerPoint</Application>
  <PresentationFormat>Widescreen</PresentationFormat>
  <Paragraphs>63</Paragraphs>
  <Slides>9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9" baseType="lpstr">
      <vt:lpstr>Algerian</vt:lpstr>
      <vt:lpstr>Berlin Sans FB Demi</vt:lpstr>
      <vt:lpstr>Bodoni MT Black</vt:lpstr>
      <vt:lpstr>Bodoni MT Condensed</vt:lpstr>
      <vt:lpstr>Calibri</vt:lpstr>
      <vt:lpstr>Calibri Light</vt:lpstr>
      <vt:lpstr>Calisto MT</vt:lpstr>
      <vt:lpstr>Cambria</vt:lpstr>
      <vt:lpstr>Cooper Black</vt:lpstr>
      <vt:lpstr>Palatino Linotype</vt:lpstr>
      <vt:lpstr>Ravie</vt:lpstr>
      <vt:lpstr>Roboto Bold</vt:lpstr>
      <vt:lpstr>Roboto Light</vt:lpstr>
      <vt:lpstr>Symbol</vt:lpstr>
      <vt:lpstr>Times New Roman</vt:lpstr>
      <vt:lpstr>Trebuchet MS</vt:lpstr>
      <vt:lpstr>Wide Latin</vt:lpstr>
      <vt:lpstr>Wingdings 2</vt:lpstr>
      <vt:lpstr>HDOfficeLightV0</vt:lpstr>
      <vt:lpstr>Ardesia</vt:lpstr>
      <vt:lpstr>  </vt:lpstr>
      <vt:lpstr>                        PREPARATION </vt:lpstr>
      <vt:lpstr>Presentazione standard di PowerPoint</vt:lpstr>
      <vt:lpstr>Presentazione standard di PowerPoint</vt:lpstr>
      <vt:lpstr>     Fruit scones  Cooking time  10 minutes       Makes  10 scones  </vt:lpstr>
      <vt:lpstr>Presentazione standard di PowerPoint</vt:lpstr>
      <vt:lpstr>Yorkshire pudding Preparation 10 min.  Cook 30 min.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CREPES</dc:title>
  <dc:creator>eziogabriel@outlook.it</dc:creator>
  <cp:lastModifiedBy>Raffaella Paiosa</cp:lastModifiedBy>
  <cp:revision>23</cp:revision>
  <dcterms:created xsi:type="dcterms:W3CDTF">2016-12-28T14:09:50Z</dcterms:created>
  <dcterms:modified xsi:type="dcterms:W3CDTF">2017-04-26T16:15:01Z</dcterms:modified>
</cp:coreProperties>
</file>