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303" r:id="rId2"/>
    <p:sldId id="306" r:id="rId3"/>
    <p:sldId id="307" r:id="rId4"/>
    <p:sldId id="308" r:id="rId5"/>
    <p:sldId id="275" r:id="rId6"/>
    <p:sldId id="257" r:id="rId7"/>
    <p:sldId id="258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272" r:id="rId16"/>
    <p:sldId id="280" r:id="rId17"/>
    <p:sldId id="279" r:id="rId18"/>
    <p:sldId id="260" r:id="rId19"/>
    <p:sldId id="261" r:id="rId20"/>
    <p:sldId id="262" r:id="rId21"/>
    <p:sldId id="264" r:id="rId22"/>
    <p:sldId id="284" r:id="rId23"/>
    <p:sldId id="285" r:id="rId24"/>
    <p:sldId id="286" r:id="rId25"/>
    <p:sldId id="283" r:id="rId26"/>
    <p:sldId id="265" r:id="rId27"/>
    <p:sldId id="266" r:id="rId28"/>
    <p:sldId id="263" r:id="rId29"/>
    <p:sldId id="281" r:id="rId30"/>
    <p:sldId id="282" r:id="rId31"/>
    <p:sldId id="274" r:id="rId32"/>
    <p:sldId id="276" r:id="rId33"/>
    <p:sldId id="277" r:id="rId34"/>
    <p:sldId id="267" r:id="rId35"/>
    <p:sldId id="268" r:id="rId36"/>
    <p:sldId id="269" r:id="rId37"/>
    <p:sldId id="270" r:id="rId38"/>
    <p:sldId id="291" r:id="rId39"/>
    <p:sldId id="292" r:id="rId40"/>
    <p:sldId id="304" r:id="rId41"/>
    <p:sldId id="305" r:id="rId42"/>
    <p:sldId id="293" r:id="rId43"/>
    <p:sldId id="294" r:id="rId44"/>
    <p:sldId id="295" r:id="rId45"/>
    <p:sldId id="271" r:id="rId46"/>
    <p:sldId id="278" r:id="rId47"/>
    <p:sldId id="287" r:id="rId48"/>
    <p:sldId id="288" r:id="rId49"/>
    <p:sldId id="289" r:id="rId50"/>
    <p:sldId id="290" r:id="rId5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CC"/>
    <a:srgbClr val="FF9900"/>
    <a:srgbClr val="35C8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8631" autoAdjust="0"/>
    <p:restoredTop sz="94660"/>
  </p:normalViewPr>
  <p:slideViewPr>
    <p:cSldViewPr>
      <p:cViewPr>
        <p:scale>
          <a:sx n="62" d="100"/>
          <a:sy n="62" d="100"/>
        </p:scale>
        <p:origin x="-2034" y="-10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0E979-ED6D-4AC5-9BC7-BD8500B14735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27078-C779-4981-A7AA-A8165C6F987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6545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4D7C0-D88D-4484-8A61-930E009AA5D2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48770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4D7C0-D88D-4484-8A61-930E009AA5D2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4424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4D7C0-D88D-4484-8A61-930E009AA5D2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7038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B8E552D-F0E2-4FF5-81FB-9D1D0CB41AC8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A53317-1C52-41AE-A337-B3C4C2796A4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552D-F0E2-4FF5-81FB-9D1D0CB41AC8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3317-1C52-41AE-A337-B3C4C2796A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552D-F0E2-4FF5-81FB-9D1D0CB41AC8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3317-1C52-41AE-A337-B3C4C2796A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552D-F0E2-4FF5-81FB-9D1D0CB41AC8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3317-1C52-41AE-A337-B3C4C2796A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B8E552D-F0E2-4FF5-81FB-9D1D0CB41AC8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A53317-1C52-41AE-A337-B3C4C2796A4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552D-F0E2-4FF5-81FB-9D1D0CB41AC8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61A53317-1C52-41AE-A337-B3C4C2796A4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552D-F0E2-4FF5-81FB-9D1D0CB41AC8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61A53317-1C52-41AE-A337-B3C4C2796A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552D-F0E2-4FF5-81FB-9D1D0CB41AC8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3317-1C52-41AE-A337-B3C4C2796A4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552D-F0E2-4FF5-81FB-9D1D0CB41AC8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3317-1C52-41AE-A337-B3C4C2796A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B8E552D-F0E2-4FF5-81FB-9D1D0CB41AC8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A53317-1C52-41AE-A337-B3C4C2796A4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it-IT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B8E552D-F0E2-4FF5-81FB-9D1D0CB41AC8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1A53317-1C52-41AE-A337-B3C4C2796A4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B8E552D-F0E2-4FF5-81FB-9D1D0CB41AC8}" type="datetimeFigureOut">
              <a:rPr lang="it-IT" smtClean="0"/>
              <a:pPr/>
              <a:t>25/04/2017</a:t>
            </a:fld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1A53317-1C52-41AE-A337-B3C4C2796A4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it/url?sa=i&amp;rct=j&amp;q=&amp;esrc=s&amp;source=images&amp;cd=&amp;cad=rja&amp;uact=8&amp;ved=0ahUKEwjv--v79drQAhXHDxoKHQ5NAAwQjRwIBw&amp;url=http://www.turismoslovacchia.it/?page_id=5161&amp;psig=AFQjCNHfFB4ChfgFvnVzWctmirZrzeS6Yw&amp;ust=1480954067350488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it.wikipedia.org/wiki/File:Bryndza.jpg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8871301" cy="666809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000100" y="1071546"/>
            <a:ext cx="7072362" cy="828680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it-IT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RICETTE d’EUROPA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860032" y="6237312"/>
            <a:ext cx="411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Classe IIB Secondaria di TRAONA</a:t>
            </a:r>
          </a:p>
        </p:txBody>
      </p:sp>
    </p:spTree>
    <p:extLst>
      <p:ext uri="{BB962C8B-B14F-4D97-AF65-F5344CB8AC3E}">
        <p14:creationId xmlns:p14="http://schemas.microsoft.com/office/powerpoint/2010/main" xmlns="" val="301849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1124744"/>
            <a:ext cx="8928992" cy="547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Tagliare i panini in cubetti di 1 cm circa. Tritare finemente le cipolle, il prezzemolo e il sedano.</a:t>
            </a: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Fare imbiondire le cipolle in olio o burro, aggiungere le erbe e lasciate formare la prima schiuma, quindi togliere dal fuoco.</a:t>
            </a: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Mischiare bene il pane, la farina e le cipolle, versarci sopra il latte con le uova battute e il sale, amalgamare. Con le mani bagnate formare 8 gnocchi e farli riposare per qualche tempo; tuffarli in abbondante acqua salata bollente per 10 minuti.</a:t>
            </a: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Servirli con verdure o salse o in brodo.</a:t>
            </a: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79512" y="294611"/>
            <a:ext cx="4608512" cy="83013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dirty="0">
                <a:solidFill>
                  <a:srgbClr val="FF0000"/>
                </a:solidFill>
              </a:rPr>
              <a:t>PREPARAZIONE:</a:t>
            </a:r>
          </a:p>
        </p:txBody>
      </p:sp>
    </p:spTree>
    <p:extLst>
      <p:ext uri="{BB962C8B-B14F-4D97-AF65-F5344CB8AC3E}">
        <p14:creationId xmlns:p14="http://schemas.microsoft.com/office/powerpoint/2010/main" xmlns="" val="29498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67544" y="188640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0" dirty="0">
                <a:solidFill>
                  <a:srgbClr val="FF0000"/>
                </a:solidFill>
              </a:rPr>
              <a:t>PIATTO TIPICO RUMENO:</a:t>
            </a:r>
            <a:r>
              <a:rPr lang="it-IT" sz="8000" dirty="0">
                <a:solidFill>
                  <a:srgbClr val="FFFFFF"/>
                </a:solidFill>
                <a:latin typeface="Brush Script Std" pitchFamily="66"/>
              </a:rPr>
              <a:t> </a:t>
            </a:r>
          </a:p>
          <a:p>
            <a:r>
              <a:rPr lang="it-IT" sz="8000" dirty="0" err="1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cozonac</a:t>
            </a:r>
            <a:endParaRPr lang="it-IT" sz="8000" dirty="0"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6237312"/>
            <a:ext cx="1869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II B</a:t>
            </a:r>
          </a:p>
        </p:txBody>
      </p:sp>
    </p:spTree>
    <p:extLst>
      <p:ext uri="{BB962C8B-B14F-4D97-AF65-F5344CB8AC3E}">
        <p14:creationId xmlns:p14="http://schemas.microsoft.com/office/powerpoint/2010/main" xmlns="" val="129267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0268" y="980728"/>
            <a:ext cx="8854220" cy="2328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</a:pPr>
            <a:r>
              <a:rPr lang="it-IT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1 kg di farina,1 bustina di lievito, 200 gr di zucchero, 4 uova,1 cucchiaino di sale,1 fialetta di aroma al rum, 250 gr di latte intiepidito</a:t>
            </a:r>
          </a:p>
          <a:p>
            <a:pPr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</a:pPr>
            <a:r>
              <a:rPr lang="it-IT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200 gr di burro fuso</a:t>
            </a:r>
            <a:endParaRPr lang="it-IT" sz="3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99552" y="322625"/>
            <a:ext cx="4055348" cy="874127"/>
          </a:xfrm>
          <a:prstGeom prst="rect">
            <a:avLst/>
          </a:prstGeom>
        </p:spPr>
        <p:txBody>
          <a:bodyPr/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dirty="0">
                <a:solidFill>
                  <a:srgbClr val="FF0000"/>
                </a:solidFill>
              </a:rPr>
              <a:t>INGREDIENTI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0268" y="3645024"/>
            <a:ext cx="8854220" cy="1863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</a:pP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Ingredienti per il ripieno</a:t>
            </a:r>
            <a:endParaRPr lang="it-IT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</a:pPr>
            <a:r>
              <a:rPr lang="it-IT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250 gr noci macinate,150 gr zucchero</a:t>
            </a:r>
          </a:p>
          <a:p>
            <a:pPr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</a:pPr>
            <a:r>
              <a:rPr lang="it-IT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20 gr di cacao in polvere, 100 gr di latte</a:t>
            </a:r>
          </a:p>
        </p:txBody>
      </p:sp>
    </p:spTree>
    <p:extLst>
      <p:ext uri="{BB962C8B-B14F-4D97-AF65-F5344CB8AC3E}">
        <p14:creationId xmlns:p14="http://schemas.microsoft.com/office/powerpoint/2010/main" xmlns="" val="359405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79512" y="294611"/>
            <a:ext cx="4608512" cy="83013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dirty="0">
                <a:solidFill>
                  <a:srgbClr val="FF0000"/>
                </a:solidFill>
              </a:rPr>
              <a:t>PREPARAZIONE:</a:t>
            </a:r>
          </a:p>
        </p:txBody>
      </p:sp>
      <p:sp>
        <p:nvSpPr>
          <p:cNvPr id="3" name="Rettangolo 2"/>
          <p:cNvSpPr/>
          <p:nvPr/>
        </p:nvSpPr>
        <p:spPr>
          <a:xfrm>
            <a:off x="179512" y="1115931"/>
            <a:ext cx="8784976" cy="5094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</a:pPr>
            <a:r>
              <a:rPr lang="it-IT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Mescolare la farina, il lievito e lo zucchero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</a:pPr>
            <a:r>
              <a:rPr lang="it-IT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in un recipiente a parte sbattere le uova con l’aroma al rum e il cucchiaino di sale, non appena diventa omogeneo, unirlo al primo composto e mescolare.</a:t>
            </a:r>
            <a:endParaRPr lang="it-IT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</a:pPr>
            <a:r>
              <a:rPr lang="it-IT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Aggiungere il latte tiepido e il burro fuso, continuate a lavorare, 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asciare riposare l’impasto per circa 90 minuti in un luogo caldo in modo da attivare la lievitazione. </a:t>
            </a:r>
            <a:endParaRPr lang="it-IT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36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394965"/>
            <a:ext cx="8784976" cy="4927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</a:pPr>
            <a:r>
              <a:rPr lang="it-IT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Frullare le noci e amalgamarle con il cacao in polvere e lo zucchero; inserire il latte.</a:t>
            </a:r>
          </a:p>
          <a:p>
            <a:pPr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</a:pPr>
            <a:r>
              <a:rPr lang="it-IT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Spianare l’impasto in due sfoglie rettangolari non troppo sottili e spalmare l’interno con il ripieno avendo cura di lasciare puliti i bordi; arrotolare le sfoglie e inseritele in due teglie imburrate e infarinate; lasciare risposare per un’altra ora e cucinarle nel forno preriscaldato a 170° per circa 50 minuti.</a:t>
            </a:r>
            <a:endParaRPr lang="it-IT" sz="3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5265204"/>
            <a:ext cx="2123728" cy="15927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2684" y="5265204"/>
            <a:ext cx="2857500" cy="159279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903" y="5265204"/>
            <a:ext cx="2847975" cy="15977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19" y="5259135"/>
            <a:ext cx="1332522" cy="15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765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-14119"/>
            <a:ext cx="9160220" cy="68721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ttangolo 3"/>
          <p:cNvSpPr/>
          <p:nvPr/>
        </p:nvSpPr>
        <p:spPr>
          <a:xfrm>
            <a:off x="107504" y="692696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0" dirty="0">
                <a:solidFill>
                  <a:srgbClr val="FF0000"/>
                </a:solidFill>
              </a:rPr>
              <a:t>PIATTO TIPICO SVEDESE:</a:t>
            </a:r>
            <a:r>
              <a:rPr lang="it-IT" sz="8000" dirty="0">
                <a:solidFill>
                  <a:srgbClr val="FFFFFF"/>
                </a:solidFill>
                <a:latin typeface="Brush Script Std" pitchFamily="66"/>
              </a:rPr>
              <a:t> </a:t>
            </a:r>
            <a:r>
              <a:rPr lang="it-IT" sz="8000" dirty="0" err="1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Strommingslada</a:t>
            </a:r>
            <a:endParaRPr lang="it-IT" sz="8000" dirty="0"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6237312"/>
            <a:ext cx="1971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Davide II B</a:t>
            </a:r>
          </a:p>
        </p:txBody>
      </p:sp>
    </p:spTree>
    <p:extLst>
      <p:ext uri="{BB962C8B-B14F-4D97-AF65-F5344CB8AC3E}">
        <p14:creationId xmlns:p14="http://schemas.microsoft.com/office/powerpoint/2010/main" xmlns="" val="50867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9044" y="573646"/>
            <a:ext cx="3960440" cy="808040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INGREDIENTI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flipH="1">
            <a:off x="683568" y="1571612"/>
            <a:ext cx="8317588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/>
              <a:t>4 aringhe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3568" y="221455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/>
              <a:t>prezzemolo q.b.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2786058"/>
            <a:ext cx="510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/>
              <a:t>rafano q.b.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350043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2 cucchiai di pomodoro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79044" y="4249263"/>
            <a:ext cx="5477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2 cucchiai di pangrattato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4613186"/>
            <a:ext cx="2987824" cy="2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591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4320480" cy="83013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+mn-lt"/>
              </a:rPr>
              <a:t>PREPARAZIONE: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dirty="0"/>
              <a:t>Sfilettare le aringhe e imburrarle,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dirty="0"/>
              <a:t>tritare le acciughe;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dirty="0"/>
              <a:t>aggiungere il rafano e il prezzemolo;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dirty="0"/>
              <a:t>aggiungere un velo di pomodoro e pangrattato;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dirty="0"/>
              <a:t>infornare a 180°.</a:t>
            </a:r>
          </a:p>
        </p:txBody>
      </p:sp>
      <p:sp>
        <p:nvSpPr>
          <p:cNvPr id="5" name="AutoShape 4" descr="Risultati immagini per bretz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6934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4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54" y="0"/>
            <a:ext cx="9153754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5720" y="476672"/>
            <a:ext cx="8501122" cy="3888432"/>
          </a:xfrm>
        </p:spPr>
        <p:txBody>
          <a:bodyPr>
            <a:normAutofit/>
          </a:bodyPr>
          <a:lstStyle/>
          <a:p>
            <a:r>
              <a:rPr lang="it-IT" sz="8000" dirty="0">
                <a:solidFill>
                  <a:srgbClr val="FF0000"/>
                </a:solidFill>
              </a:rPr>
              <a:t>PIATTO TIPICO TEDESCO: </a:t>
            </a:r>
            <a:r>
              <a:rPr lang="it-IT" sz="8000" dirty="0" err="1">
                <a:solidFill>
                  <a:schemeClr val="tx1"/>
                </a:solidFill>
              </a:rPr>
              <a:t>Bretzel</a:t>
            </a:r>
            <a:endParaRPr lang="it-IT" sz="8000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609329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Mattia II B</a:t>
            </a:r>
          </a:p>
        </p:txBody>
      </p:sp>
    </p:spTree>
    <p:extLst>
      <p:ext uri="{BB962C8B-B14F-4D97-AF65-F5344CB8AC3E}">
        <p14:creationId xmlns:p14="http://schemas.microsoft.com/office/powerpoint/2010/main" xmlns="" val="53748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591390"/>
            <a:ext cx="4032448" cy="843977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INGREDIENTI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flipH="1">
            <a:off x="251520" y="1571612"/>
            <a:ext cx="8749636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i="1" dirty="0"/>
              <a:t>5</a:t>
            </a:r>
            <a:r>
              <a:rPr lang="it-IT" dirty="0"/>
              <a:t>00 gr di farina di grano tenero ‘’0’’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2214554"/>
            <a:ext cx="7749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/>
              <a:t>250 ml di acqua tiepida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67544" y="2786058"/>
            <a:ext cx="5318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/>
              <a:t>30 gr di burro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350043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2 cucchiaini di sale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1560" y="4143380"/>
            <a:ext cx="5579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 </a:t>
            </a:r>
            <a:r>
              <a:rPr lang="it-IT" sz="3200" dirty="0"/>
              <a:t>1 cucchiaino di zucchero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67544" y="471488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25 gr lievito di birra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83568" y="5315251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3 cucchiai   di bicarbonato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945716"/>
            <a:ext cx="2592288" cy="170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755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9" y="0"/>
            <a:ext cx="9118601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95536" y="908720"/>
            <a:ext cx="9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0" dirty="0">
                <a:solidFill>
                  <a:srgbClr val="FF0000"/>
                </a:solidFill>
              </a:rPr>
              <a:t>PIATTO TIPICO ITALIANO:</a:t>
            </a:r>
            <a:r>
              <a:rPr lang="it-IT" dirty="0">
                <a:solidFill>
                  <a:srgbClr val="FFFFFF"/>
                </a:solidFill>
                <a:latin typeface="Brush Script Std" pitchFamily="66"/>
              </a:rPr>
              <a:t> </a:t>
            </a:r>
            <a:r>
              <a:rPr lang="it-IT" sz="8000" dirty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pizza</a:t>
            </a:r>
            <a:endParaRPr lang="it-IT" dirty="0"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7544" y="6021288"/>
            <a:ext cx="2109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 II B</a:t>
            </a:r>
          </a:p>
        </p:txBody>
      </p:sp>
    </p:spTree>
    <p:extLst>
      <p:ext uri="{BB962C8B-B14F-4D97-AF65-F5344CB8AC3E}">
        <p14:creationId xmlns:p14="http://schemas.microsoft.com/office/powerpoint/2010/main" xmlns="" val="229181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7975" y="548680"/>
            <a:ext cx="4301008" cy="847856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  <a:latin typeface="+mn-lt"/>
              </a:rPr>
              <a:t>PREPARAZIONE: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9259" y="1273497"/>
            <a:ext cx="8229600" cy="452628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it-IT" dirty="0"/>
              <a:t>Preparare l’ impasto,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dirty="0"/>
              <a:t>fare delle strisce e si dà forma al </a:t>
            </a:r>
            <a:r>
              <a:rPr lang="it-IT" b="1" dirty="0" err="1"/>
              <a:t>bretzel</a:t>
            </a:r>
            <a:r>
              <a:rPr lang="it-IT" dirty="0"/>
              <a:t>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dirty="0"/>
              <a:t>metterli per circa un’ora in frigorifero;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dirty="0"/>
              <a:t>infornarli a 200°;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dirty="0"/>
              <a:t>mangiarli con speck e birra. </a:t>
            </a:r>
          </a:p>
        </p:txBody>
      </p:sp>
      <p:sp>
        <p:nvSpPr>
          <p:cNvPr id="5" name="AutoShape 4" descr="Risultati immagini per bretz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0984" y="4979000"/>
            <a:ext cx="3019013" cy="187033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87667"/>
            <a:ext cx="3100984" cy="187642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9997" y="4970334"/>
            <a:ext cx="3016715" cy="18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91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Foto della ricetta: Sformato ai funghi, spinaci e fet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128792" cy="936104"/>
          </a:xfrm>
        </p:spPr>
        <p:txBody>
          <a:bodyPr>
            <a:noAutofit/>
          </a:bodyPr>
          <a:lstStyle/>
          <a:p>
            <a:r>
              <a:rPr lang="it-IT" sz="8000" dirty="0">
                <a:solidFill>
                  <a:srgbClr val="FF0000"/>
                </a:solidFill>
              </a:rPr>
              <a:t>PIATTO TIPO GRECO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5495" y="3401852"/>
            <a:ext cx="6400800" cy="2088232"/>
          </a:xfrm>
        </p:spPr>
        <p:txBody>
          <a:bodyPr>
            <a:noAutofit/>
          </a:bodyPr>
          <a:lstStyle/>
          <a:p>
            <a:r>
              <a:rPr lang="it-IT" sz="8000" dirty="0">
                <a:solidFill>
                  <a:schemeClr val="tx1"/>
                </a:solidFill>
              </a:rPr>
              <a:t>Miche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616530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Chiara II B</a:t>
            </a:r>
          </a:p>
        </p:txBody>
      </p:sp>
    </p:spTree>
    <p:extLst>
      <p:ext uri="{BB962C8B-B14F-4D97-AF65-F5344CB8AC3E}">
        <p14:creationId xmlns:p14="http://schemas.microsoft.com/office/powerpoint/2010/main" xmlns="" val="387836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1276" y="53124"/>
            <a:ext cx="4320480" cy="783589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INGREDIENTI:</a:t>
            </a:r>
          </a:p>
        </p:txBody>
      </p:sp>
      <p:sp>
        <p:nvSpPr>
          <p:cNvPr id="4" name="Rettangolo 3"/>
          <p:cNvSpPr/>
          <p:nvPr/>
        </p:nvSpPr>
        <p:spPr>
          <a:xfrm>
            <a:off x="179512" y="836713"/>
            <a:ext cx="896448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>
              <a:spcAft>
                <a:spcPts val="1000"/>
              </a:spcAft>
              <a:buClr>
                <a:schemeClr val="accent1"/>
              </a:buClr>
              <a:buSzPct val="70000"/>
              <a:tabLst>
                <a:tab pos="457200" algn="l"/>
              </a:tabLst>
            </a:pPr>
            <a:r>
              <a:rPr lang="it-IT" sz="3000" dirty="0"/>
              <a:t>2 cucchiai di olio d'oliva                                  </a:t>
            </a:r>
          </a:p>
          <a:p>
            <a:pPr lvl="0" fontAlgn="t">
              <a:spcAft>
                <a:spcPts val="1000"/>
              </a:spcAft>
              <a:buClr>
                <a:schemeClr val="accent1"/>
              </a:buClr>
              <a:buSzPct val="70000"/>
              <a:tabLst>
                <a:tab pos="457200" algn="l"/>
              </a:tabLst>
            </a:pPr>
            <a:r>
              <a:rPr lang="it-IT" sz="3000" dirty="0"/>
              <a:t>100 gr di </a:t>
            </a:r>
            <a:r>
              <a:rPr lang="it-IT" sz="3000" dirty="0" err="1"/>
              <a:t>feta</a:t>
            </a:r>
            <a:endParaRPr lang="it-IT" sz="3000" dirty="0"/>
          </a:p>
          <a:p>
            <a:pPr lvl="0" fontAlgn="t">
              <a:spcAft>
                <a:spcPts val="1000"/>
              </a:spcAft>
              <a:buClr>
                <a:schemeClr val="accent1"/>
              </a:buClr>
              <a:buSzPct val="70000"/>
              <a:tabLst>
                <a:tab pos="457200" algn="l"/>
              </a:tabLst>
            </a:pPr>
            <a:r>
              <a:rPr lang="it-IT" sz="3000" dirty="0"/>
              <a:t>1 piccolo scalogno tritato                                 </a:t>
            </a:r>
          </a:p>
          <a:p>
            <a:pPr lvl="0" fontAlgn="t">
              <a:spcAft>
                <a:spcPts val="1000"/>
              </a:spcAft>
              <a:buClr>
                <a:schemeClr val="accent1"/>
              </a:buClr>
              <a:buSzPct val="70000"/>
              <a:tabLst>
                <a:tab pos="457200" algn="l"/>
              </a:tabLst>
            </a:pPr>
            <a:r>
              <a:rPr lang="it-IT" sz="3000" dirty="0"/>
              <a:t>25 gr di parmigiano</a:t>
            </a:r>
          </a:p>
          <a:p>
            <a:pPr lvl="0" fontAlgn="t">
              <a:spcAft>
                <a:spcPts val="1000"/>
              </a:spcAft>
              <a:buClr>
                <a:schemeClr val="accent1"/>
              </a:buClr>
              <a:buSzPct val="70000"/>
              <a:tabLst>
                <a:tab pos="457200" algn="l"/>
              </a:tabLst>
            </a:pPr>
            <a:r>
              <a:rPr lang="it-IT" sz="3000" dirty="0"/>
              <a:t>300 gr di spinaci freschi                                     </a:t>
            </a:r>
          </a:p>
          <a:p>
            <a:pPr lvl="0" fontAlgn="t">
              <a:spcAft>
                <a:spcPts val="1000"/>
              </a:spcAft>
              <a:buClr>
                <a:schemeClr val="accent1"/>
              </a:buClr>
              <a:buSzPct val="70000"/>
              <a:tabLst>
                <a:tab pos="457200" algn="l"/>
              </a:tabLst>
            </a:pPr>
            <a:r>
              <a:rPr lang="it-IT" sz="3000" dirty="0"/>
              <a:t>60 gr di mozzarella</a:t>
            </a:r>
          </a:p>
          <a:p>
            <a:pPr lvl="0" fontAlgn="t">
              <a:spcAft>
                <a:spcPts val="1000"/>
              </a:spcAft>
              <a:buClr>
                <a:schemeClr val="accent1"/>
              </a:buClr>
              <a:buSzPct val="70000"/>
              <a:tabLst>
                <a:tab pos="457200" algn="l"/>
              </a:tabLst>
            </a:pPr>
            <a:r>
              <a:rPr lang="it-IT" sz="3000" dirty="0"/>
              <a:t>250 gr di funghi champignon affettati                </a:t>
            </a:r>
          </a:p>
          <a:p>
            <a:pPr lvl="0" fontAlgn="t">
              <a:spcAft>
                <a:spcPts val="1000"/>
              </a:spcAft>
              <a:buClr>
                <a:schemeClr val="accent1"/>
              </a:buClr>
              <a:buSzPct val="70000"/>
              <a:tabLst>
                <a:tab pos="457200" algn="l"/>
              </a:tabLst>
            </a:pPr>
            <a:r>
              <a:rPr lang="it-IT" sz="3000" dirty="0"/>
              <a:t>sale e pepe</a:t>
            </a:r>
          </a:p>
          <a:p>
            <a:pPr lvl="0" fontAlgn="t">
              <a:spcAft>
                <a:spcPts val="1000"/>
              </a:spcAft>
              <a:buClr>
                <a:schemeClr val="accent1"/>
              </a:buClr>
              <a:buSzPct val="70000"/>
              <a:tabLst>
                <a:tab pos="457200" algn="l"/>
              </a:tabLst>
            </a:pPr>
            <a:r>
              <a:rPr lang="it-IT" sz="3000" dirty="0"/>
              <a:t>1 spicchio d'aglio tritato                                   </a:t>
            </a:r>
          </a:p>
          <a:p>
            <a:pPr lvl="0" fontAlgn="t">
              <a:spcAft>
                <a:spcPts val="1000"/>
              </a:spcAft>
              <a:buClr>
                <a:schemeClr val="accent1"/>
              </a:buClr>
              <a:buSzPct val="70000"/>
              <a:tabLst>
                <a:tab pos="457200" algn="l"/>
              </a:tabLst>
            </a:pPr>
            <a:r>
              <a:rPr lang="it-IT" sz="3000" dirty="0"/>
              <a:t>4 uova e 240 ml di latte                                                   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0" y="4981575"/>
            <a:ext cx="28575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2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0790" y="116632"/>
            <a:ext cx="4690864" cy="775848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PREPARAZIONE: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6093296"/>
          </a:xfrm>
        </p:spPr>
        <p:txBody>
          <a:bodyPr anchor="t">
            <a:normAutofit fontScale="32500" lnSpcReduction="20000"/>
          </a:bodyPr>
          <a:lstStyle/>
          <a:p>
            <a:pPr marL="0" lvl="0" indent="0" fontAlgn="t">
              <a:buNone/>
            </a:pPr>
            <a:endParaRPr lang="it-IT" sz="9800" dirty="0"/>
          </a:p>
          <a:p>
            <a:pPr marL="0" lvl="0" indent="0" fontAlgn="t">
              <a:lnSpc>
                <a:spcPct val="120000"/>
              </a:lnSpc>
              <a:buNone/>
            </a:pPr>
            <a:r>
              <a:rPr lang="it-IT" sz="9800" dirty="0"/>
              <a:t>Rosolare 1 cucchiaio d'olio e lo scalogno. Aggiungere gli spinaci, rosolarli e cuocerli finché si saranno completamente appassiti. Salare e ritirare dal fuoco. Strizzarli in uno scolapasta in modo da eliminare l'acqua in eccesso. Tenere da parte.</a:t>
            </a:r>
          </a:p>
          <a:p>
            <a:pPr marL="0" lvl="0" indent="0" fontAlgn="t">
              <a:lnSpc>
                <a:spcPct val="120000"/>
              </a:lnSpc>
              <a:buNone/>
            </a:pPr>
            <a:r>
              <a:rPr lang="it-IT" sz="9800" dirty="0"/>
              <a:t>Nella stessa padella rosolare il restante cucchiaio d'olio e l'aglio tritato. </a:t>
            </a:r>
          </a:p>
          <a:p>
            <a:pPr marL="0" lvl="0" indent="0" fontAlgn="t">
              <a:lnSpc>
                <a:spcPct val="120000"/>
              </a:lnSpc>
              <a:buNone/>
            </a:pPr>
            <a:r>
              <a:rPr lang="it-IT" sz="9800" dirty="0"/>
              <a:t>Aggiungere i funghi affettati, salare e cuocere per 5-7 minuti o finché i funghi si saranno ammorbiditi.</a:t>
            </a:r>
          </a:p>
          <a:p>
            <a:pPr marL="0" indent="0">
              <a:lnSpc>
                <a:spcPct val="170000"/>
              </a:lnSpc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8033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88640"/>
            <a:ext cx="8892480" cy="625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t">
              <a:spcAft>
                <a:spcPts val="1000"/>
              </a:spcAft>
              <a:tabLst>
                <a:tab pos="457200" algn="l"/>
              </a:tabLst>
            </a:pPr>
            <a:r>
              <a:rPr lang="it-IT" sz="3200" dirty="0"/>
              <a:t>    Riscaldare il forno a 180°C. In una teglia da 23cm di diametro, distribuire gli spinaci sul fondo, seguiti dai funghi. Finire con la </a:t>
            </a:r>
            <a:r>
              <a:rPr lang="it-IT" sz="3200" dirty="0" err="1"/>
              <a:t>feta</a:t>
            </a:r>
            <a:r>
              <a:rPr lang="it-IT" sz="3200" dirty="0"/>
              <a:t> sbriciolata.</a:t>
            </a:r>
          </a:p>
          <a:p>
            <a:pPr marL="342900" lvl="0" indent="-342900" fontAlgn="t">
              <a:spcAft>
                <a:spcPts val="1000"/>
              </a:spcAft>
              <a:tabLst>
                <a:tab pos="457200" algn="l"/>
              </a:tabLst>
            </a:pPr>
            <a:r>
              <a:rPr lang="it-IT" sz="3200" dirty="0"/>
              <a:t>    In una ciotola sbattere energicamente le uova con il latte. Aggiungere parmigiano e condire con sale e pepe. Versare il composto sulle verdure e finire con la mozzarella grattugiata.</a:t>
            </a:r>
          </a:p>
          <a:p>
            <a:pPr marL="342900" lvl="0" indent="-342900" fontAlgn="t">
              <a:spcAft>
                <a:spcPts val="1000"/>
              </a:spcAft>
              <a:tabLst>
                <a:tab pos="457200" algn="l"/>
              </a:tabLst>
            </a:pPr>
            <a:r>
              <a:rPr lang="it-IT" sz="3200" dirty="0"/>
              <a:t>    Infornare e cuocere per 45-55 minuti. Sfornare, lasciar appena raffreddare e servire.</a:t>
            </a:r>
          </a:p>
        </p:txBody>
      </p:sp>
    </p:spTree>
    <p:extLst>
      <p:ext uri="{BB962C8B-B14F-4D97-AF65-F5344CB8AC3E}">
        <p14:creationId xmlns:p14="http://schemas.microsoft.com/office/powerpoint/2010/main" xmlns="" val="325529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piatto tipico slovacc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14" y="0"/>
            <a:ext cx="9131791" cy="6850121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128792" cy="936104"/>
          </a:xfrm>
        </p:spPr>
        <p:txBody>
          <a:bodyPr>
            <a:noAutofit/>
          </a:bodyPr>
          <a:lstStyle/>
          <a:p>
            <a:r>
              <a:rPr lang="it-IT" sz="8000" dirty="0">
                <a:solidFill>
                  <a:srgbClr val="FF0000"/>
                </a:solidFill>
              </a:rPr>
              <a:t>PIATTO TIPO SLOVACCO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5495" y="3401852"/>
            <a:ext cx="6400800" cy="2088232"/>
          </a:xfrm>
        </p:spPr>
        <p:txBody>
          <a:bodyPr>
            <a:noAutofit/>
          </a:bodyPr>
          <a:lstStyle/>
          <a:p>
            <a:r>
              <a:rPr lang="it-IT" sz="8000" dirty="0" err="1">
                <a:solidFill>
                  <a:schemeClr val="tx1"/>
                </a:solidFill>
              </a:rPr>
              <a:t>Bryndzovè</a:t>
            </a:r>
            <a:r>
              <a:rPr lang="it-IT" sz="8000" dirty="0">
                <a:solidFill>
                  <a:schemeClr val="tx1"/>
                </a:solidFill>
              </a:rPr>
              <a:t> </a:t>
            </a:r>
            <a:r>
              <a:rPr lang="it-IT" sz="8000" dirty="0" err="1">
                <a:solidFill>
                  <a:schemeClr val="tx1"/>
                </a:solidFill>
              </a:rPr>
              <a:t>halušky</a:t>
            </a:r>
            <a:r>
              <a:rPr lang="it-IT" sz="8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616530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Caterina II B</a:t>
            </a:r>
          </a:p>
        </p:txBody>
      </p:sp>
    </p:spTree>
    <p:extLst>
      <p:ext uri="{BB962C8B-B14F-4D97-AF65-F5344CB8AC3E}">
        <p14:creationId xmlns:p14="http://schemas.microsoft.com/office/powerpoint/2010/main" xmlns="" val="244074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579289"/>
            <a:ext cx="4320480" cy="833488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INGREDIENTI: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3528392" cy="4586064"/>
          </a:xfrm>
        </p:spPr>
        <p:txBody>
          <a:bodyPr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it-IT" dirty="0">
                <a:solidFill>
                  <a:schemeClr val="tx1"/>
                </a:solidFill>
              </a:rPr>
              <a:t>800 gr di patate</a:t>
            </a:r>
          </a:p>
          <a:p>
            <a:pPr algn="l">
              <a:lnSpc>
                <a:spcPct val="150000"/>
              </a:lnSpc>
            </a:pPr>
            <a:r>
              <a:rPr lang="it-IT" dirty="0"/>
              <a:t>300 gr di f</a:t>
            </a:r>
            <a:r>
              <a:rPr lang="it-IT" dirty="0">
                <a:solidFill>
                  <a:schemeClr val="tx1"/>
                </a:solidFill>
              </a:rPr>
              <a:t>arina  </a:t>
            </a:r>
            <a:endParaRPr lang="it-IT" dirty="0"/>
          </a:p>
          <a:p>
            <a:pPr algn="l">
              <a:lnSpc>
                <a:spcPct val="150000"/>
              </a:lnSpc>
            </a:pPr>
            <a:r>
              <a:rPr lang="it-IT" dirty="0"/>
              <a:t>2 cucchiai di s</a:t>
            </a:r>
            <a:r>
              <a:rPr lang="it-IT" dirty="0">
                <a:solidFill>
                  <a:schemeClr val="tx1"/>
                </a:solidFill>
              </a:rPr>
              <a:t>ale</a:t>
            </a:r>
          </a:p>
          <a:p>
            <a:pPr algn="l">
              <a:lnSpc>
                <a:spcPct val="150000"/>
              </a:lnSpc>
            </a:pPr>
            <a:r>
              <a:rPr lang="it-IT" dirty="0">
                <a:solidFill>
                  <a:schemeClr val="tx1"/>
                </a:solidFill>
              </a:rPr>
              <a:t>250 gr di </a:t>
            </a:r>
            <a:r>
              <a:rPr lang="it-IT" dirty="0" err="1"/>
              <a:t>b</a:t>
            </a:r>
            <a:r>
              <a:rPr lang="it-IT" dirty="0" err="1">
                <a:solidFill>
                  <a:schemeClr val="tx1"/>
                </a:solidFill>
              </a:rPr>
              <a:t>ryndza</a:t>
            </a:r>
            <a:r>
              <a:rPr lang="it-IT" dirty="0">
                <a:solidFill>
                  <a:schemeClr val="tx1"/>
                </a:solidFill>
              </a:rPr>
              <a:t> (formaggio)</a:t>
            </a:r>
          </a:p>
          <a:p>
            <a:pPr algn="l">
              <a:lnSpc>
                <a:spcPct val="150000"/>
              </a:lnSpc>
            </a:pPr>
            <a:r>
              <a:rPr lang="it-IT" dirty="0"/>
              <a:t>200 gr di p</a:t>
            </a:r>
            <a:r>
              <a:rPr lang="it-IT" dirty="0">
                <a:solidFill>
                  <a:schemeClr val="tx1"/>
                </a:solidFill>
              </a:rPr>
              <a:t>ancetta</a:t>
            </a:r>
          </a:p>
        </p:txBody>
      </p:sp>
      <p:pic>
        <p:nvPicPr>
          <p:cNvPr id="4098" name="Picture 2" descr="Bryndz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92896"/>
            <a:ext cx="4666155" cy="3632308"/>
          </a:xfrm>
          <a:prstGeom prst="rect">
            <a:avLst/>
          </a:prstGeom>
          <a:noFill/>
        </p:spPr>
      </p:pic>
      <p:sp>
        <p:nvSpPr>
          <p:cNvPr id="8" name="Freccia a destra 7"/>
          <p:cNvSpPr/>
          <p:nvPr/>
        </p:nvSpPr>
        <p:spPr>
          <a:xfrm>
            <a:off x="2987824" y="4725144"/>
            <a:ext cx="1000661" cy="716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052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842992" cy="1143000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PREPARAZIONE: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96536"/>
            <a:ext cx="8507288" cy="4542203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it-IT" sz="3500" dirty="0"/>
              <a:t>grattugiare le patate crude e lavorarle con la farina, uova e sale;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it-IT" sz="3500" dirty="0"/>
              <a:t>dare alla pasta la forma di piccoli gnocchetti e farli cuocere in acqua bollente;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it-IT" sz="3500" dirty="0"/>
              <a:t>scolarli e mescolarli alla bryndza e alla pancetta rosolata.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4118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-945"/>
            <a:ext cx="9144000" cy="68589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824536"/>
          </a:xfrm>
        </p:spPr>
        <p:txBody>
          <a:bodyPr>
            <a:noAutofit/>
          </a:bodyPr>
          <a:lstStyle/>
          <a:p>
            <a:pPr marL="0"/>
            <a:r>
              <a:rPr lang="it-IT" sz="8000" dirty="0">
                <a:solidFill>
                  <a:srgbClr val="FF0000"/>
                </a:solidFill>
              </a:rPr>
              <a:t>PIATTO TIPICO BELGA: </a:t>
            </a:r>
            <a:r>
              <a:rPr lang="it-IT" sz="8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Waterzooi</a:t>
            </a:r>
            <a:endParaRPr lang="it-IT" sz="8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512" y="6243774"/>
            <a:ext cx="1797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Giada II B</a:t>
            </a:r>
          </a:p>
        </p:txBody>
      </p:sp>
    </p:spTree>
    <p:extLst>
      <p:ext uri="{BB962C8B-B14F-4D97-AF65-F5344CB8AC3E}">
        <p14:creationId xmlns:p14="http://schemas.microsoft.com/office/powerpoint/2010/main" xmlns="" val="248393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404664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45000"/>
            </a:pPr>
            <a:r>
              <a:rPr lang="it-IT" sz="3200" b="1" dirty="0">
                <a:solidFill>
                  <a:srgbClr val="FF0000"/>
                </a:solidFill>
              </a:rPr>
              <a:t>INGREDIENTI:</a:t>
            </a:r>
          </a:p>
          <a:p>
            <a:pPr lvl="0">
              <a:buSzPct val="45000"/>
            </a:pPr>
            <a:r>
              <a:rPr lang="it-IT" sz="3200" dirty="0"/>
              <a:t>350gr di patate novelle;</a:t>
            </a:r>
          </a:p>
          <a:p>
            <a:pPr lvl="0">
              <a:buSzPct val="45000"/>
            </a:pPr>
            <a:r>
              <a:rPr lang="it-IT" sz="3200" dirty="0"/>
              <a:t>½ di sedano rapa;</a:t>
            </a:r>
          </a:p>
          <a:p>
            <a:pPr lvl="0">
              <a:buSzPct val="45000"/>
            </a:pPr>
            <a:r>
              <a:rPr lang="it-IT" sz="3200" dirty="0"/>
              <a:t>1 carota;</a:t>
            </a:r>
          </a:p>
          <a:p>
            <a:pPr lvl="0">
              <a:buSzPct val="45000"/>
            </a:pPr>
            <a:r>
              <a:rPr lang="it-IT" sz="3200" dirty="0"/>
              <a:t>un porro;</a:t>
            </a:r>
          </a:p>
          <a:p>
            <a:pPr lvl="0">
              <a:buSzPct val="45000"/>
            </a:pPr>
            <a:r>
              <a:rPr lang="it-IT" sz="3200" dirty="0"/>
              <a:t>½ di succo di limone;</a:t>
            </a:r>
          </a:p>
          <a:p>
            <a:pPr lvl="0">
              <a:buSzPct val="45000"/>
            </a:pPr>
            <a:r>
              <a:rPr lang="it-IT" sz="3200" dirty="0"/>
              <a:t>½ di dado di pollo;</a:t>
            </a:r>
          </a:p>
          <a:p>
            <a:pPr lvl="0">
              <a:buSzPct val="45000"/>
            </a:pPr>
            <a:r>
              <a:rPr lang="it-IT" sz="3200" dirty="0"/>
              <a:t>2 gambi di sedano tagliati a pezzi;</a:t>
            </a:r>
          </a:p>
          <a:p>
            <a:pPr>
              <a:buSzPct val="45000"/>
            </a:pPr>
            <a:r>
              <a:rPr lang="it-IT" sz="3200" dirty="0"/>
              <a:t>200 ml di panna da cucina;</a:t>
            </a:r>
          </a:p>
          <a:p>
            <a:pPr lvl="0">
              <a:buSzPct val="45000"/>
            </a:pPr>
            <a:r>
              <a:rPr lang="it-IT" sz="3200" dirty="0"/>
              <a:t>pepe.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3775" y="5085184"/>
            <a:ext cx="4353248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900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548680"/>
            <a:ext cx="8640960" cy="5308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4800" dirty="0">
                <a:solidFill>
                  <a:srgbClr val="FF0000"/>
                </a:solidFill>
              </a:rPr>
              <a:t>INGREDIENTI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250 gr. di farina tipo 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250 gr. di farina tipo 00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1 cucchiaino di zucchero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10 gr. di lievito di birra fresco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10 gr. di sale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300 ml di acqua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20 ml di olio extravergine di oliva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0"/>
            <a:ext cx="2438400" cy="163372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9043" y="1591907"/>
            <a:ext cx="2434957" cy="163142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5128328"/>
            <a:ext cx="2442200" cy="172967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3223328"/>
            <a:ext cx="2438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63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476672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PREPARAZIONE:</a:t>
            </a:r>
            <a:endParaRPr lang="it-IT" sz="3200" dirty="0"/>
          </a:p>
          <a:p>
            <a:pPr lvl="0"/>
            <a:r>
              <a:rPr lang="it-IT" sz="3200" dirty="0"/>
              <a:t>cuocere le patate, scolarle e lasciarle raffreddare.</a:t>
            </a:r>
          </a:p>
          <a:p>
            <a:pPr lvl="0"/>
            <a:r>
              <a:rPr lang="it-IT" sz="3200" dirty="0"/>
              <a:t>Tagliare a pezzetti sottili il sedano rapa, la carota, il porro.</a:t>
            </a:r>
          </a:p>
          <a:p>
            <a:pPr lvl="0"/>
            <a:r>
              <a:rPr lang="it-IT" sz="3200" dirty="0"/>
              <a:t>Cuocere le verdure in 750 ml d'acqua insieme al succo di limone e il dado. </a:t>
            </a:r>
          </a:p>
          <a:p>
            <a:pPr lvl="0"/>
            <a:r>
              <a:rPr lang="it-IT" sz="3200" dirty="0"/>
              <a:t>Tagliare il pollo a pezzetti.</a:t>
            </a:r>
          </a:p>
          <a:p>
            <a:pPr lvl="0"/>
            <a:r>
              <a:rPr lang="it-IT" sz="3200" dirty="0"/>
              <a:t>Aggiungere la panna da cucina e il pollo al brodo facendo cuocere il tutto per circa 5 minuti a fuoco basso. Aggiungere le patate e le verdure e cuocere per altri 3 minuti.</a:t>
            </a:r>
          </a:p>
        </p:txBody>
      </p:sp>
    </p:spTree>
    <p:extLst>
      <p:ext uri="{BB962C8B-B14F-4D97-AF65-F5344CB8AC3E}">
        <p14:creationId xmlns:p14="http://schemas.microsoft.com/office/powerpoint/2010/main" xmlns="" val="31966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56"/>
            <a:ext cx="9056473" cy="6813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ttangolo 2"/>
          <p:cNvSpPr/>
          <p:nvPr/>
        </p:nvSpPr>
        <p:spPr>
          <a:xfrm>
            <a:off x="683568" y="260648"/>
            <a:ext cx="59162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0" dirty="0">
                <a:solidFill>
                  <a:srgbClr val="FF0000"/>
                </a:solidFill>
              </a:rPr>
              <a:t>BEVANDA TIPICA SPAGNOLA: </a:t>
            </a:r>
            <a:r>
              <a:rPr lang="it-IT" sz="8000" dirty="0"/>
              <a:t>Sangria</a:t>
            </a:r>
          </a:p>
        </p:txBody>
      </p:sp>
      <p:sp>
        <p:nvSpPr>
          <p:cNvPr id="4" name="Rettangolo 3"/>
          <p:cNvSpPr/>
          <p:nvPr/>
        </p:nvSpPr>
        <p:spPr>
          <a:xfrm>
            <a:off x="971600" y="6309320"/>
            <a:ext cx="2080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 II B</a:t>
            </a:r>
          </a:p>
        </p:txBody>
      </p:sp>
    </p:spTree>
    <p:extLst>
      <p:ext uri="{BB962C8B-B14F-4D97-AF65-F5344CB8AC3E}">
        <p14:creationId xmlns:p14="http://schemas.microsoft.com/office/powerpoint/2010/main" xmlns="" val="424629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9023" y="846248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200" dirty="0">
                <a:latin typeface="+mj-lt"/>
              </a:rPr>
              <a:t>cannella, 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latin typeface="+mj-lt"/>
              </a:rPr>
              <a:t>120 gr di zucchero, 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latin typeface="+mj-lt"/>
              </a:rPr>
              <a:t>230 gr   mele, 600 gr di arance, 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latin typeface="+mj-lt"/>
              </a:rPr>
              <a:t>2 limoni,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latin typeface="+mj-lt"/>
              </a:rPr>
              <a:t>400 gr pesche, 500 gr di gassosa, 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latin typeface="+mj-lt"/>
              </a:rPr>
              <a:t>50 gr di </a:t>
            </a:r>
            <a:r>
              <a:rPr lang="it-IT" sz="3200" dirty="0" err="1">
                <a:latin typeface="+mj-lt"/>
              </a:rPr>
              <a:t>cointreu</a:t>
            </a:r>
            <a:r>
              <a:rPr lang="it-IT" sz="3200" dirty="0">
                <a:latin typeface="+mj-lt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latin typeface="+mj-lt"/>
              </a:rPr>
              <a:t>6 chiodi di garofano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latin typeface="+mj-lt"/>
              </a:rPr>
              <a:t>1 baccello di vaniglia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425012" y="444101"/>
            <a:ext cx="4084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INGREDIENTI:</a:t>
            </a:r>
            <a:endParaRPr lang="it-IT" sz="4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1045" y="1"/>
            <a:ext cx="2022954" cy="141908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840" y="3175689"/>
            <a:ext cx="2022954" cy="19230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1045" y="5158920"/>
            <a:ext cx="2044545" cy="171792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2635" y="1419088"/>
            <a:ext cx="2022955" cy="185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67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335846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4000" b="1" dirty="0">
                <a:solidFill>
                  <a:srgbClr val="FF0000"/>
                </a:solidFill>
              </a:rPr>
              <a:t>PREPARAZIONE:</a:t>
            </a:r>
            <a:endParaRPr lang="it-IT" sz="4000" dirty="0"/>
          </a:p>
          <a:p>
            <a:pPr algn="just">
              <a:lnSpc>
                <a:spcPct val="150000"/>
              </a:lnSpc>
            </a:pPr>
            <a:r>
              <a:rPr lang="it-IT" sz="2400" dirty="0"/>
              <a:t>Spremere un limone e un’arancia. Tagliare a cubetti la pesca, la mela verde, l’arancia e il limone senza toglier la buccia. Versare in una ciotola il vino, lo zucchero, i chiodi di garofano, le stecche di cannella e i semi della vaniglia. Versare il succo dell’ arancia e del limone. Mescolare e poi aggiungere le mele, le pesche il limone e l’ arancia. Aggiungere il </a:t>
            </a:r>
            <a:r>
              <a:rPr lang="it-IT" sz="2400" dirty="0" err="1"/>
              <a:t>cointreu</a:t>
            </a:r>
            <a:r>
              <a:rPr lang="it-IT" sz="2400" dirty="0"/>
              <a:t>, coprire con la pellicola e riporre nel frigo tutta la notte. Rimuovere la bacca di vaniglia, aggiungere la gassosa e il ghiaccio e servire subito.</a:t>
            </a:r>
          </a:p>
        </p:txBody>
      </p:sp>
    </p:spTree>
    <p:extLst>
      <p:ext uri="{BB962C8B-B14F-4D97-AF65-F5344CB8AC3E}">
        <p14:creationId xmlns:p14="http://schemas.microsoft.com/office/powerpoint/2010/main" xmlns="" val="401271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grodolce.it/wp-content/uploads/2015/03/shutterstock_213934210-640x4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3" y="66406"/>
            <a:ext cx="9144000" cy="6847493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3358874" y="8715412"/>
            <a:ext cx="357190" cy="377293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445947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>
                <a:ln>
                  <a:noFill/>
                </a:ln>
                <a:solidFill>
                  <a:srgbClr val="DC001B"/>
                </a:solidFill>
                <a:effectLst/>
                <a:latin typeface="Cabin"/>
                <a:cs typeface="Arial" pitchFamily="34" charset="0"/>
              </a:rPr>
              <a:t>Mescolate</a:t>
            </a:r>
            <a:r>
              <a:rPr kumimoji="0" 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bin"/>
                <a:cs typeface="Arial" pitchFamily="34" charset="0"/>
              </a:rPr>
              <a:t> il tuorlo d'uovo con lo zucchero fino ad ottenere un composto cremoso. Aggiungetevi la farina, lo zucchero vanigliato, il burro ammorbidito e le chiare d'uovo montate a neve.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bin"/>
                <a:cs typeface="Arial" pitchFamily="34" charset="0"/>
              </a:rPr>
              <a:t>  </a:t>
            </a:r>
            <a:r>
              <a:rPr kumimoji="0" lang="it-IT" sz="5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bin"/>
                <a:cs typeface="Arial" pitchFamily="34" charset="0"/>
              </a:rPr>
              <a:t> </a:t>
            </a:r>
            <a:r>
              <a:rPr kumimoji="0" 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bin"/>
                <a:cs typeface="Arial" pitchFamily="34" charset="0"/>
              </a:rPr>
              <a:t>                      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>
                <a:ln>
                  <a:noFill/>
                </a:ln>
                <a:solidFill>
                  <a:srgbClr val="DC001B"/>
                </a:solidFill>
                <a:effectLst/>
                <a:latin typeface="Cabin"/>
                <a:cs typeface="Arial" pitchFamily="34" charset="0"/>
              </a:rPr>
              <a:t>Imburrate</a:t>
            </a:r>
            <a:r>
              <a:rPr kumimoji="0" 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bin"/>
                <a:cs typeface="Arial" pitchFamily="34" charset="0"/>
              </a:rPr>
              <a:t> ed infarinate una tortiera dai bordi alti. Versatevi un sesto di pasta e fate cuocere in forno caldo a 200° C per 7 minuti.</a:t>
            </a:r>
            <a:br>
              <a:rPr kumimoji="0" 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bin"/>
                <a:cs typeface="Arial" pitchFamily="34" charset="0"/>
              </a:rPr>
            </a:br>
            <a:r>
              <a:rPr kumimoji="0" 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bin"/>
                <a:cs typeface="Arial" pitchFamily="34" charset="0"/>
              </a:rPr>
              <a:t>Ripetete l'operazione in modo da ottenere 6 sottili dischi, che lascerete raffreddare.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bin"/>
                <a:cs typeface="Arial" pitchFamily="34" charset="0"/>
              </a:rPr>
              <a:t>  </a:t>
            </a:r>
            <a:r>
              <a:rPr kumimoji="0" lang="it-IT" sz="5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bin"/>
                <a:cs typeface="Arial" pitchFamily="34" charset="0"/>
              </a:rPr>
              <a:t> </a:t>
            </a:r>
            <a:r>
              <a:rPr kumimoji="0" 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bin"/>
                <a:cs typeface="Arial" pitchFamily="34" charset="0"/>
              </a:rPr>
              <a:t>                      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>
                <a:ln>
                  <a:noFill/>
                </a:ln>
                <a:solidFill>
                  <a:srgbClr val="DC001B"/>
                </a:solidFill>
                <a:effectLst/>
                <a:latin typeface="Cabin"/>
                <a:cs typeface="Arial" pitchFamily="34" charset="0"/>
              </a:rPr>
              <a:t>Mescolate</a:t>
            </a:r>
            <a:r>
              <a:rPr kumimoji="0" 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bin"/>
                <a:cs typeface="Arial" pitchFamily="34" charset="0"/>
              </a:rPr>
              <a:t> il burro intiepidito, lo zucchero a velo, la cioccolata fusa, il cacao e le uova così da ottenere una crema soffice, che </a:t>
            </a:r>
            <a:r>
              <a:rPr kumimoji="0" lang="it-IT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bin"/>
                <a:cs typeface="Arial" pitchFamily="34" charset="0"/>
              </a:rPr>
              <a:t>allungerete</a:t>
            </a:r>
            <a:r>
              <a:rPr kumimoji="0" 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bin"/>
                <a:cs typeface="Arial" pitchFamily="34" charset="0"/>
              </a:rPr>
              <a:t> con un goccio di rum.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bin"/>
                <a:cs typeface="Arial" pitchFamily="34" charset="0"/>
              </a:rPr>
              <a:t>  </a:t>
            </a:r>
            <a:r>
              <a:rPr kumimoji="0" lang="it-IT" sz="5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bin"/>
                <a:cs typeface="Arial" pitchFamily="34" charset="0"/>
              </a:rPr>
              <a:t> </a:t>
            </a:r>
            <a:r>
              <a:rPr kumimoji="0" 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bin"/>
                <a:cs typeface="Arial" pitchFamily="34" charset="0"/>
              </a:rPr>
              <a:t>                      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>
                <a:ln>
                  <a:noFill/>
                </a:ln>
                <a:solidFill>
                  <a:srgbClr val="DC001B"/>
                </a:solidFill>
                <a:effectLst/>
                <a:latin typeface="Cabin"/>
                <a:cs typeface="Arial" pitchFamily="34" charset="0"/>
              </a:rPr>
              <a:t>Spalmate</a:t>
            </a:r>
            <a:r>
              <a:rPr kumimoji="0" 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bin"/>
                <a:cs typeface="Arial" pitchFamily="34" charset="0"/>
              </a:rPr>
              <a:t> con la crema 5 dischi, sovrapponeteli, spalmate di un sottile strato anche la parete esterna della torta e mettete in frigo.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bin"/>
                <a:cs typeface="Arial" pitchFamily="34" charset="0"/>
              </a:rPr>
              <a:t>  </a:t>
            </a:r>
            <a:r>
              <a:rPr kumimoji="0" lang="it-IT" sz="5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bin"/>
                <a:cs typeface="Arial" pitchFamily="34" charset="0"/>
              </a:rPr>
              <a:t> </a:t>
            </a:r>
            <a:r>
              <a:rPr kumimoji="0" lang="it-IT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bin"/>
                <a:cs typeface="Arial" pitchFamily="34" charset="0"/>
              </a:rPr>
              <a:t>                      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>
                <a:ln>
                  <a:noFill/>
                </a:ln>
                <a:solidFill>
                  <a:srgbClr val="DC001B"/>
                </a:solidFill>
                <a:effectLst/>
                <a:latin typeface="Cabin"/>
                <a:cs typeface="Arial" pitchFamily="34" charset="0"/>
              </a:rPr>
              <a:t>Sciogliete</a:t>
            </a:r>
            <a:r>
              <a:rPr kumimoji="0" lang="it-IT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bin"/>
                <a:cs typeface="Arial" pitchFamily="34" charset="0"/>
              </a:rPr>
              <a:t> a fuoco minimo lo zucchero a velo finché non abbia preso un colore dorato. Appena fluido, aggiungetevi mescolando il burro e versate sullo strato superiore della torta la glassa ancora bollente.</a:t>
            </a:r>
            <a:endParaRPr kumimoji="0" lang="it-IT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bin"/>
              <a:cs typeface="Arial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907704" y="2132856"/>
            <a:ext cx="5775648" cy="1357297"/>
          </a:xfrm>
        </p:spPr>
        <p:txBody>
          <a:bodyPr>
            <a:normAutofit fontScale="90000"/>
          </a:bodyPr>
          <a:lstStyle/>
          <a:p>
            <a:r>
              <a:rPr lang="it-IT" sz="7200" dirty="0">
                <a:solidFill>
                  <a:srgbClr val="FF0000"/>
                </a:solidFill>
              </a:rPr>
              <a:t>PIATTO TIPO UNGHERESE:</a:t>
            </a:r>
            <a:br>
              <a:rPr lang="it-IT" sz="7200" dirty="0">
                <a:solidFill>
                  <a:srgbClr val="FF0000"/>
                </a:solidFill>
              </a:rPr>
            </a:br>
            <a:r>
              <a:rPr lang="it-IT" sz="6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torta </a:t>
            </a:r>
            <a:r>
              <a:rPr lang="it-IT" sz="6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dobos</a:t>
            </a:r>
            <a:endParaRPr lang="it-IT" sz="6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609329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92D050"/>
                </a:solidFill>
              </a:rPr>
              <a:t>Veronica II B</a:t>
            </a:r>
          </a:p>
        </p:txBody>
      </p:sp>
    </p:spTree>
    <p:extLst>
      <p:ext uri="{BB962C8B-B14F-4D97-AF65-F5344CB8AC3E}">
        <p14:creationId xmlns:p14="http://schemas.microsoft.com/office/powerpoint/2010/main" xmlns="" val="318193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4966" y="332656"/>
            <a:ext cx="86409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b="1" dirty="0">
                <a:solidFill>
                  <a:srgbClr val="FF0000"/>
                </a:solidFill>
              </a:rPr>
              <a:t>INGREDIENTI: </a:t>
            </a:r>
            <a:r>
              <a:rPr lang="it-IT" sz="3200" dirty="0"/>
              <a:t>burro, uova, rum, zucchero, zucchero a velo, fecola di patate, farina,  vaniglia, cacao e cioccolato.</a:t>
            </a:r>
            <a:endParaRPr lang="it-IT" sz="4000" dirty="0"/>
          </a:p>
        </p:txBody>
      </p:sp>
      <p:sp>
        <p:nvSpPr>
          <p:cNvPr id="4" name="Rettangolo 3"/>
          <p:cNvSpPr/>
          <p:nvPr/>
        </p:nvSpPr>
        <p:spPr>
          <a:xfrm>
            <a:off x="174966" y="2420888"/>
            <a:ext cx="87849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PREPARAZIONE: </a:t>
            </a:r>
          </a:p>
          <a:p>
            <a:r>
              <a:rPr lang="it-IT" sz="3200" dirty="0"/>
              <a:t>mescolare il tuorlo d'uovo con lo zucchero, aggiungere la farina, la vaniglia, il burro  e le chiare d'uovo montate a neve;</a:t>
            </a:r>
          </a:p>
          <a:p>
            <a:r>
              <a:rPr lang="it-IT" sz="3200" dirty="0"/>
              <a:t>imburrare, infarinate e versate l’impasto in una tortiera e farlo cuocere in forno a 200° C per 7 minuti;</a:t>
            </a:r>
            <a:br>
              <a:rPr lang="it-IT" sz="3200" dirty="0"/>
            </a:b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1730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7016" y="620688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ripetere l'operazione in modo da ottenere 6 sottili dischi, lasciarli raffreddare;</a:t>
            </a:r>
          </a:p>
          <a:p>
            <a:endParaRPr lang="it-IT" sz="2800" dirty="0"/>
          </a:p>
          <a:p>
            <a:r>
              <a:rPr lang="it-IT" sz="2800" dirty="0"/>
              <a:t>mescolare il burro, lo zucchero a velo, il cioccolato fuso, il cacao, le uova e un goccio di rum così da ottenere una crema;</a:t>
            </a:r>
          </a:p>
          <a:p>
            <a:r>
              <a:rPr lang="it-IT" sz="2800" dirty="0"/>
              <a:t> </a:t>
            </a:r>
          </a:p>
          <a:p>
            <a:r>
              <a:rPr lang="it-IT" sz="2800" dirty="0"/>
              <a:t>spalmare con la crema i  dischi, sovrapporli e metterli in frigo;</a:t>
            </a:r>
          </a:p>
          <a:p>
            <a:endParaRPr lang="it-IT" sz="2800" dirty="0"/>
          </a:p>
          <a:p>
            <a:r>
              <a:rPr lang="it-IT" sz="2800" dirty="0"/>
              <a:t>sciogliere lo zucchero a velo, aggiungere il burro e versare sulla  torta la glassa.</a:t>
            </a:r>
          </a:p>
        </p:txBody>
      </p:sp>
    </p:spTree>
    <p:extLst>
      <p:ext uri="{BB962C8B-B14F-4D97-AF65-F5344CB8AC3E}">
        <p14:creationId xmlns:p14="http://schemas.microsoft.com/office/powerpoint/2010/main" xmlns="" val="246744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https://i.ytimg.com/vi/AMX1Fy6nIDc/hqdef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7" y="-33919"/>
            <a:ext cx="9144000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1043608" y="476672"/>
            <a:ext cx="640871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PIATTO TIPO CROATO:</a:t>
            </a:r>
          </a:p>
          <a:p>
            <a:r>
              <a:rPr lang="it-IT" sz="6600" dirty="0">
                <a:solidFill>
                  <a:srgbClr val="FF0000"/>
                </a:solidFill>
              </a:rPr>
              <a:t/>
            </a:r>
            <a:br>
              <a:rPr lang="it-IT" sz="6600" dirty="0">
                <a:solidFill>
                  <a:srgbClr val="FF0000"/>
                </a:solidFill>
              </a:rPr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043608" y="3717032"/>
            <a:ext cx="4450257" cy="970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5400" b="1" i="1" dirty="0"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it-IT" sz="5400" b="1" i="1" dirty="0" err="1"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hobotnico</a:t>
            </a:r>
            <a:endParaRPr lang="it-IT" sz="5400" dirty="0">
              <a:latin typeface="Rockwell" panose="02060603020205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609329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Gloria II B</a:t>
            </a:r>
          </a:p>
        </p:txBody>
      </p:sp>
    </p:spTree>
    <p:extLst>
      <p:ext uri="{BB962C8B-B14F-4D97-AF65-F5344CB8AC3E}">
        <p14:creationId xmlns:p14="http://schemas.microsoft.com/office/powerpoint/2010/main" xmlns="" val="117700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520" y="213387"/>
            <a:ext cx="4174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INGREDIENTI: </a:t>
            </a:r>
            <a:endParaRPr lang="it-IT" sz="4000" dirty="0"/>
          </a:p>
        </p:txBody>
      </p:sp>
      <p:sp>
        <p:nvSpPr>
          <p:cNvPr id="4" name="Rettangolo 3"/>
          <p:cNvSpPr/>
          <p:nvPr/>
        </p:nvSpPr>
        <p:spPr>
          <a:xfrm>
            <a:off x="188901" y="3101202"/>
            <a:ext cx="4639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PREPARAZIONE: </a:t>
            </a:r>
            <a:endParaRPr lang="it-IT" sz="4000" dirty="0"/>
          </a:p>
        </p:txBody>
      </p:sp>
      <p:sp>
        <p:nvSpPr>
          <p:cNvPr id="5" name="Rettangolo 4"/>
          <p:cNvSpPr/>
          <p:nvPr/>
        </p:nvSpPr>
        <p:spPr>
          <a:xfrm>
            <a:off x="121853" y="3809088"/>
            <a:ext cx="86081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it-IT" sz="2800" dirty="0"/>
              <a:t>Lavare e pulire il polipo; cuocerlo in acqua salata bollente finché non si ammorbidisce; tirarlo fuori dall’acqua e privarlo della pelle mentre è tiepido;</a:t>
            </a:r>
          </a:p>
          <a:p>
            <a:pPr lvl="0" algn="just" fontAlgn="base"/>
            <a:r>
              <a:rPr lang="it-IT" sz="2800" dirty="0"/>
              <a:t>tritarlo finemente.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800" dirty="0"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8901" y="746610"/>
            <a:ext cx="8712968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it-IT" sz="2800" dirty="0">
                <a:ea typeface="Times New Roman" panose="02020603050405020304" pitchFamily="18" charset="0"/>
                <a:cs typeface="Calibri" panose="020F0502020204030204" pitchFamily="34" charset="0"/>
              </a:rPr>
              <a:t>1 polipo di 1000 gr, 150 gr di mollica di pane</a:t>
            </a: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dirty="0">
                <a:ea typeface="Times New Roman" panose="02020603050405020304" pitchFamily="18" charset="0"/>
                <a:cs typeface="Calibri" panose="020F0502020204030204" pitchFamily="34" charset="0"/>
              </a:rPr>
              <a:t>½ cipolla, 1 spicchio d’aglio</a:t>
            </a: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dirty="0">
                <a:ea typeface="Times New Roman" panose="02020603050405020304" pitchFamily="18" charset="0"/>
                <a:cs typeface="Calibri" panose="020F0502020204030204" pitchFamily="34" charset="0"/>
              </a:rPr>
              <a:t>120 gr di latte</a:t>
            </a: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dirty="0">
                <a:ea typeface="Times New Roman" panose="02020603050405020304" pitchFamily="18" charset="0"/>
                <a:cs typeface="Calibri" panose="020F0502020204030204" pitchFamily="34" charset="0"/>
              </a:rPr>
              <a:t>100 gr di olio d’oliva</a:t>
            </a: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dirty="0">
                <a:ea typeface="Times New Roman" panose="02020603050405020304" pitchFamily="18" charset="0"/>
                <a:cs typeface="Calibri" panose="020F0502020204030204" pitchFamily="34" charset="0"/>
              </a:rPr>
              <a:t>2 uova</a:t>
            </a: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dirty="0">
                <a:ea typeface="Times New Roman" panose="02020603050405020304" pitchFamily="18" charset="0"/>
                <a:cs typeface="Calibri" panose="020F0502020204030204" pitchFamily="34" charset="0"/>
              </a:rPr>
              <a:t>1 tazzina di farina, prezzemolo </a:t>
            </a:r>
            <a:r>
              <a:rPr lang="it-IT" sz="2800" dirty="0" err="1">
                <a:ea typeface="Times New Roman" panose="02020603050405020304" pitchFamily="18" charset="0"/>
                <a:cs typeface="Calibri" panose="020F0502020204030204" pitchFamily="34" charset="0"/>
              </a:rPr>
              <a:t>qb</a:t>
            </a: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dirty="0">
                <a:ea typeface="Times New Roman" panose="02020603050405020304" pitchFamily="18" charset="0"/>
                <a:cs typeface="Calibri" panose="020F0502020204030204" pitchFamily="34" charset="0"/>
              </a:rPr>
              <a:t>noce moscata </a:t>
            </a:r>
            <a:r>
              <a:rPr lang="it-IT" sz="2800" dirty="0" err="1">
                <a:ea typeface="Times New Roman" panose="02020603050405020304" pitchFamily="18" charset="0"/>
                <a:cs typeface="Calibri" panose="020F0502020204030204" pitchFamily="34" charset="0"/>
              </a:rPr>
              <a:t>qb</a:t>
            </a: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dirty="0">
                <a:ea typeface="Times New Roman" panose="02020603050405020304" pitchFamily="18" charset="0"/>
                <a:cs typeface="Calibri" panose="020F0502020204030204" pitchFamily="34" charset="0"/>
              </a:rPr>
              <a:t>sale </a:t>
            </a:r>
            <a:r>
              <a:rPr lang="it-IT" sz="2800" dirty="0" err="1">
                <a:ea typeface="Times New Roman" panose="02020603050405020304" pitchFamily="18" charset="0"/>
                <a:cs typeface="Calibri" panose="020F0502020204030204" pitchFamily="34" charset="0"/>
              </a:rPr>
              <a:t>qb</a:t>
            </a:r>
            <a:r>
              <a:rPr lang="it-IT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dirty="0">
                <a:ea typeface="Times New Roman" panose="02020603050405020304" pitchFamily="18" charset="0"/>
                <a:cs typeface="Calibri" panose="020F0502020204030204" pitchFamily="34" charset="0"/>
              </a:rPr>
              <a:t>pepe </a:t>
            </a:r>
            <a:r>
              <a:rPr lang="it-IT" sz="2800" dirty="0" err="1">
                <a:ea typeface="Times New Roman" panose="02020603050405020304" pitchFamily="18" charset="0"/>
                <a:cs typeface="Calibri" panose="020F0502020204030204" pitchFamily="34" charset="0"/>
              </a:rPr>
              <a:t>qb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325072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548680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it-IT" sz="2800" dirty="0"/>
              <a:t>Mettere a mollo la mollica del pane nel latte freddo. In 40 gr di olio bollente far rosolare la cipolla; aggiungere l’aglio, il prezzemolo e continuare la cottura.</a:t>
            </a:r>
          </a:p>
          <a:p>
            <a:pPr lvl="0" algn="just" fontAlgn="base"/>
            <a:r>
              <a:rPr lang="it-IT" sz="2800" dirty="0"/>
              <a:t>Strizzare il pane aggiungendolo poi al polipo tritato; aggiungere il pepe, il sale, la noce moscata, il soffritto, le uova e il sale; impastare bene e ricavare otto polpette; infarinarle quindi passarle nell’uovo sbattuto e friggerle in olio bollente fino a doratura.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0" y="4714875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244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412776"/>
            <a:ext cx="8424936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</a:pP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Versare il lievito nell’acqua a temperatura ambiente, aggiungere la farina </a:t>
            </a:r>
            <a:r>
              <a:rPr lang="it-IT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manitoba</a:t>
            </a: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e quella 00. Impastare, aggiungere il sale e l’olio, continuare a impastare. Trascorso il tempo della lievitazione, stendere sulla teglia, guarnire e infornare.</a:t>
            </a:r>
            <a:endParaRPr lang="it-IT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11560" y="404664"/>
            <a:ext cx="44831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  <a:latin typeface="+mj-lt"/>
              </a:rPr>
              <a:t>PREPARAZIONE:</a:t>
            </a:r>
          </a:p>
        </p:txBody>
      </p:sp>
    </p:spTree>
    <p:extLst>
      <p:ext uri="{BB962C8B-B14F-4D97-AF65-F5344CB8AC3E}">
        <p14:creationId xmlns:p14="http://schemas.microsoft.com/office/powerpoint/2010/main" xmlns="" val="413722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125760" y="97489"/>
            <a:ext cx="8892480" cy="25314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BEVANDA TIPICA LITUANA: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290894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/>
              <a:t>la birra</a:t>
            </a:r>
          </a:p>
        </p:txBody>
      </p:sp>
      <p:sp>
        <p:nvSpPr>
          <p:cNvPr id="9" name="Rettangolo 8"/>
          <p:cNvSpPr/>
          <p:nvPr/>
        </p:nvSpPr>
        <p:spPr>
          <a:xfrm>
            <a:off x="168698" y="6165304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Emma II B</a:t>
            </a:r>
          </a:p>
        </p:txBody>
      </p:sp>
    </p:spTree>
    <p:extLst>
      <p:ext uri="{BB962C8B-B14F-4D97-AF65-F5344CB8AC3E}">
        <p14:creationId xmlns:p14="http://schemas.microsoft.com/office/powerpoint/2010/main" xmlns="" val="233410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0"/>
            <a:ext cx="4067944" cy="16288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88901" y="746610"/>
            <a:ext cx="8712968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it-IT" sz="2800" dirty="0"/>
          </a:p>
        </p:txBody>
      </p:sp>
      <p:sp>
        <p:nvSpPr>
          <p:cNvPr id="2" name="Rettangolo 1"/>
          <p:cNvSpPr/>
          <p:nvPr/>
        </p:nvSpPr>
        <p:spPr>
          <a:xfrm>
            <a:off x="228348" y="716848"/>
            <a:ext cx="5300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800" dirty="0"/>
              <a:t>acqua, orzo, luppolo, lievito</a:t>
            </a:r>
          </a:p>
        </p:txBody>
      </p:sp>
      <p:sp>
        <p:nvSpPr>
          <p:cNvPr id="4" name="Rettangolo 3"/>
          <p:cNvSpPr/>
          <p:nvPr/>
        </p:nvSpPr>
        <p:spPr>
          <a:xfrm>
            <a:off x="230334" y="1234204"/>
            <a:ext cx="4639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PREPARAZIONE: </a:t>
            </a:r>
            <a:endParaRPr lang="it-IT" sz="4000" dirty="0"/>
          </a:p>
        </p:txBody>
      </p:sp>
      <p:sp>
        <p:nvSpPr>
          <p:cNvPr id="5" name="Rettangolo 4"/>
          <p:cNvSpPr/>
          <p:nvPr/>
        </p:nvSpPr>
        <p:spPr>
          <a:xfrm>
            <a:off x="188901" y="1761870"/>
            <a:ext cx="86081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it-IT" sz="2800" dirty="0"/>
              <a:t>Immergere l'orzo in acqua a macerare per 2/4 giorni, metterlo poi sulle griglie di germinazione e lasciarlo riposare per altri 5/6 giorni, nel corso dei quali i semi iniziano a germogliare e crescere. </a:t>
            </a:r>
          </a:p>
          <a:p>
            <a:pPr lvl="0" algn="just" fontAlgn="base"/>
            <a:r>
              <a:rPr lang="it-IT" sz="2800" dirty="0"/>
              <a:t>Macinare l’orzo </a:t>
            </a:r>
            <a:r>
              <a:rPr lang="it-IT" sz="2800" dirty="0" err="1"/>
              <a:t>maltato</a:t>
            </a:r>
            <a:r>
              <a:rPr lang="it-IT" sz="2800" dirty="0"/>
              <a:t> e miscelarlo con acqua tiepida, portata successivamente a temperature elevate; cuocere il mosto per concentrarlo, chiarificarlo e sterilizzarlo. Aggiungere il luppolo e i lieviti e lasciare fermentare. Terminata la fase di maturazione a bassa temperatura, filtrare, pastorizzare e imbottigliare la birra.</a:t>
            </a:r>
          </a:p>
        </p:txBody>
      </p:sp>
      <p:sp>
        <p:nvSpPr>
          <p:cNvPr id="3" name="Rettangolo 2"/>
          <p:cNvSpPr/>
          <p:nvPr/>
        </p:nvSpPr>
        <p:spPr>
          <a:xfrm>
            <a:off x="233264" y="9366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INGREDIENTI: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xmlns="" val="200448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" y="0"/>
            <a:ext cx="914399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439906" y="394313"/>
            <a:ext cx="7776864" cy="25314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PIATTO TIPICO OLANDESE: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2895065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err="1"/>
              <a:t>poffetjer</a:t>
            </a:r>
            <a:endParaRPr lang="it-IT" sz="5400" b="1" dirty="0"/>
          </a:p>
        </p:txBody>
      </p:sp>
      <p:sp>
        <p:nvSpPr>
          <p:cNvPr id="9" name="Rettangolo 8"/>
          <p:cNvSpPr/>
          <p:nvPr/>
        </p:nvSpPr>
        <p:spPr>
          <a:xfrm>
            <a:off x="179512" y="6209969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Samuel II B</a:t>
            </a:r>
          </a:p>
        </p:txBody>
      </p:sp>
    </p:spTree>
    <p:extLst>
      <p:ext uri="{BB962C8B-B14F-4D97-AF65-F5344CB8AC3E}">
        <p14:creationId xmlns:p14="http://schemas.microsoft.com/office/powerpoint/2010/main" xmlns="" val="402666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05096" y="2363440"/>
            <a:ext cx="4174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INGREDIENTI: </a:t>
            </a:r>
            <a:endParaRPr lang="it-IT" sz="4000" dirty="0"/>
          </a:p>
        </p:txBody>
      </p:sp>
      <p:sp>
        <p:nvSpPr>
          <p:cNvPr id="6" name="Rettangolo 5"/>
          <p:cNvSpPr/>
          <p:nvPr/>
        </p:nvSpPr>
        <p:spPr>
          <a:xfrm>
            <a:off x="539552" y="32802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5096" y="3140968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200 ml di latte caldo,</a:t>
            </a:r>
          </a:p>
          <a:p>
            <a:r>
              <a:rPr lang="it-IT" sz="3200" dirty="0"/>
              <a:t>lievito</a:t>
            </a:r>
          </a:p>
          <a:p>
            <a:r>
              <a:rPr lang="it-IT" sz="3200" dirty="0"/>
              <a:t>200 gr di farina</a:t>
            </a:r>
          </a:p>
          <a:p>
            <a:r>
              <a:rPr lang="it-IT" sz="3200" dirty="0"/>
              <a:t>2 uova</a:t>
            </a:r>
          </a:p>
          <a:p>
            <a:r>
              <a:rPr lang="it-IT" sz="3200" dirty="0"/>
              <a:t>un pizzico di sale</a:t>
            </a:r>
          </a:p>
          <a:p>
            <a:r>
              <a:rPr lang="it-IT" sz="3200" dirty="0"/>
              <a:t>zucchero a velo</a:t>
            </a:r>
          </a:p>
          <a:p>
            <a:r>
              <a:rPr lang="it-IT" sz="3200" dirty="0"/>
              <a:t>burro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3008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520" y="332656"/>
            <a:ext cx="4639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PREPARAZIONE: </a:t>
            </a:r>
            <a:endParaRPr lang="it-IT" sz="4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124744"/>
            <a:ext cx="8784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Mescolare il lievito con il latte, amalgamare la farina con le uova, aggiungere a poco a poco il latte e un pizzico di sale. Lasciare riposare l’impasto per un’ora.</a:t>
            </a:r>
          </a:p>
          <a:p>
            <a:r>
              <a:rPr lang="it-IT" sz="3200" dirty="0"/>
              <a:t>Scaldare la padella e imburrarla, versare un cucchiaio dell’impasto, girare i </a:t>
            </a:r>
            <a:r>
              <a:rPr lang="it-IT" sz="3200" dirty="0" err="1"/>
              <a:t>poffetjer</a:t>
            </a:r>
            <a:r>
              <a:rPr lang="it-IT" sz="3200" dirty="0"/>
              <a:t>.</a:t>
            </a:r>
          </a:p>
          <a:p>
            <a:r>
              <a:rPr lang="it-IT" sz="3200" dirty="0"/>
              <a:t>Servirli con zucchero a velo e una noce di burro.</a:t>
            </a:r>
          </a:p>
        </p:txBody>
      </p:sp>
    </p:spTree>
    <p:extLst>
      <p:ext uri="{BB962C8B-B14F-4D97-AF65-F5344CB8AC3E}">
        <p14:creationId xmlns:p14="http://schemas.microsoft.com/office/powerpoint/2010/main" xmlns="" val="334944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pastizzi malta"/>
          <p:cNvPicPr>
            <a:picLocks noChangeAspect="1" noChangeArrowheads="1"/>
          </p:cNvPicPr>
          <p:nvPr/>
        </p:nvPicPr>
        <p:blipFill>
          <a:blip r:embed="rId2" cstate="print"/>
          <a:srcRect l="13983" t="15254" r="8475" b="169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26662" y="404664"/>
            <a:ext cx="892899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PIATTO TIPO MALTESE:</a:t>
            </a:r>
            <a:r>
              <a:rPr lang="it-IT" sz="8000" dirty="0">
                <a:solidFill>
                  <a:srgbClr val="FF0000"/>
                </a:solidFill>
              </a:rPr>
              <a:t/>
            </a:r>
            <a:br>
              <a:rPr lang="it-IT" sz="8000" dirty="0">
                <a:solidFill>
                  <a:srgbClr val="FF0000"/>
                </a:solidFill>
              </a:rPr>
            </a:br>
            <a:r>
              <a:rPr lang="it-IT" sz="5400" b="1" i="1" dirty="0">
                <a:latin typeface="Rockwell" panose="02060603020205020403" pitchFamily="18" charset="0"/>
                <a:cs typeface="Times New Roman" panose="02020603050405020304" pitchFamily="18" charset="0"/>
              </a:rPr>
              <a:t>i</a:t>
            </a:r>
            <a:r>
              <a:rPr lang="it-IT" sz="5400" b="1" i="1" dirty="0"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5400" b="1" i="1" dirty="0" err="1"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pastizzi</a:t>
            </a:r>
            <a:endParaRPr lang="it-IT" sz="5400" b="1" i="1" dirty="0">
              <a:latin typeface="Rockwell" panose="02060603020205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528" y="6165304"/>
            <a:ext cx="2020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Simone II B</a:t>
            </a:r>
          </a:p>
        </p:txBody>
      </p:sp>
    </p:spTree>
    <p:extLst>
      <p:ext uri="{BB962C8B-B14F-4D97-AF65-F5344CB8AC3E}">
        <p14:creationId xmlns:p14="http://schemas.microsoft.com/office/powerpoint/2010/main" xmlns="" val="133859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54617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300 gr di ricotta, 2 uova, sale, pepe,</a:t>
            </a:r>
          </a:p>
          <a:p>
            <a:r>
              <a:rPr lang="it-IT" sz="3200" dirty="0"/>
              <a:t>1 mazzetto di prezzemolo tritato, </a:t>
            </a:r>
          </a:p>
          <a:p>
            <a:r>
              <a:rPr lang="it-IT" sz="3200" dirty="0"/>
              <a:t>750 gr di pasta sfoglia, 1 uovo sbattuto.</a:t>
            </a:r>
          </a:p>
        </p:txBody>
      </p:sp>
      <p:sp>
        <p:nvSpPr>
          <p:cNvPr id="3" name="Rettangolo 2"/>
          <p:cNvSpPr/>
          <p:nvPr/>
        </p:nvSpPr>
        <p:spPr>
          <a:xfrm>
            <a:off x="337956" y="58857"/>
            <a:ext cx="4174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INGREDIENTI: </a:t>
            </a:r>
            <a:endParaRPr lang="it-IT" sz="4000" dirty="0"/>
          </a:p>
        </p:txBody>
      </p:sp>
      <p:sp>
        <p:nvSpPr>
          <p:cNvPr id="4" name="Rettangolo 3"/>
          <p:cNvSpPr/>
          <p:nvPr/>
        </p:nvSpPr>
        <p:spPr>
          <a:xfrm>
            <a:off x="371391" y="2277157"/>
            <a:ext cx="4639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PREPARAZIONE: </a:t>
            </a:r>
            <a:endParaRPr lang="it-IT" sz="4000" dirty="0"/>
          </a:p>
        </p:txBody>
      </p:sp>
      <p:sp>
        <p:nvSpPr>
          <p:cNvPr id="5" name="Rettangolo 4"/>
          <p:cNvSpPr/>
          <p:nvPr/>
        </p:nvSpPr>
        <p:spPr>
          <a:xfrm>
            <a:off x="293711" y="2730871"/>
            <a:ext cx="86081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cs typeface="Arial" pitchFamily="34" charset="0"/>
              </a:rPr>
              <a:t>amalgamare la ricotta, il prezzemolo, le uova, il sale e il pepe. Stendere la pasta sfoglia fino ad ottenere una sfoglia sottile. Ricavarne cerchi di 9 cm di diametro.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cs typeface="Arial" pitchFamily="34" charset="0"/>
              </a:rPr>
              <a:t>Spennellare i bordi dei cerchi con l’uovo sbattuto e mettere nel centro una cucchiaiata di ripieno. Chiudere e ripiegare i lembi unendoli.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cs typeface="Arial" pitchFamily="34" charset="0"/>
              </a:rPr>
              <a:t>Spennellare l’esterno con l’uovo rimasto e cuocere in forno preriscaldato a 200° per 30 minuti circa.</a:t>
            </a:r>
          </a:p>
        </p:txBody>
      </p:sp>
    </p:spTree>
    <p:extLst>
      <p:ext uri="{BB962C8B-B14F-4D97-AF65-F5344CB8AC3E}">
        <p14:creationId xmlns:p14="http://schemas.microsoft.com/office/powerpoint/2010/main" xmlns="" val="279978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http://cdn.taccuinistorici.it/preview_images/ricetta/869_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654" y="0"/>
            <a:ext cx="91556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226662" y="404664"/>
            <a:ext cx="892899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PIATTO TIPO POLACCO:</a:t>
            </a:r>
            <a:r>
              <a:rPr lang="it-IT" sz="8000" dirty="0">
                <a:solidFill>
                  <a:srgbClr val="FF0000"/>
                </a:solidFill>
              </a:rPr>
              <a:t/>
            </a:r>
            <a:br>
              <a:rPr lang="it-IT" sz="8000" dirty="0">
                <a:solidFill>
                  <a:srgbClr val="FF0000"/>
                </a:solidFill>
              </a:rPr>
            </a:br>
            <a:r>
              <a:rPr lang="it-IT" sz="5400" b="1" i="1" dirty="0"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5400" b="1" i="1" dirty="0" err="1">
                <a:latin typeface="Rockwell" panose="02060603020205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bigos</a:t>
            </a:r>
            <a:endParaRPr lang="it-IT" sz="5400" b="1" i="1" dirty="0">
              <a:latin typeface="Rockwell" panose="02060603020205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528" y="6165304"/>
            <a:ext cx="2249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Riccardo II B</a:t>
            </a:r>
          </a:p>
        </p:txBody>
      </p:sp>
    </p:spTree>
    <p:extLst>
      <p:ext uri="{BB962C8B-B14F-4D97-AF65-F5344CB8AC3E}">
        <p14:creationId xmlns:p14="http://schemas.microsoft.com/office/powerpoint/2010/main" xmlns="" val="2876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9768" y="1124744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200" dirty="0"/>
              <a:t>1 kg di crauti polacchi, 1 verza, 1 kg di manzo, 1 kg di maiale, ½ kg di salsicce, 250 gr di pancetta affumicata, 1/2kg di </a:t>
            </a:r>
            <a:r>
              <a:rPr lang="it-IT" sz="3200" dirty="0" err="1"/>
              <a:t>Kielbasa</a:t>
            </a:r>
            <a:r>
              <a:rPr lang="it-IT" sz="3200" dirty="0"/>
              <a:t> (tipo di salsiccia affumicata), 1 cipolla, 1 piccola latta di passata di pomodoro, 3/5 foglie di alloro, sale, pepe, olio, zucchero, erbe e spezie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13828" y="302176"/>
            <a:ext cx="4174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INGREDIENTI: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xmlns="" val="267294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520" y="116632"/>
            <a:ext cx="4639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PREPARAZIONE: </a:t>
            </a:r>
            <a:endParaRPr lang="it-IT" sz="4000" dirty="0"/>
          </a:p>
        </p:txBody>
      </p:sp>
      <p:sp>
        <p:nvSpPr>
          <p:cNvPr id="4" name="Rettangolo 3"/>
          <p:cNvSpPr/>
          <p:nvPr/>
        </p:nvSpPr>
        <p:spPr>
          <a:xfrm>
            <a:off x="107504" y="692696"/>
            <a:ext cx="8784976" cy="5727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Prendere una grossa casseruola e mettere a bollire dell’acqua. Aggiungere i crauti e lasciarli bollire. Tagliare il manzo ed il maiale in piccoli bocconcini quadrati e farli rosolare in 2 padelle diverse; condire con le erbe e le spezie. Grigliare la verza e versarla nella casseruola. Tritare la cipolla e versare anch’essa nella casseruola. Quando il manzo ed il maiale hanno preso colore versarli entrambi nella casseruola insieme al liquido di cottura.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Tagliare il </a:t>
            </a:r>
            <a:r>
              <a:rPr lang="it-IT" sz="2800" dirty="0" err="1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kielbasa</a:t>
            </a:r>
            <a:r>
              <a:rPr lang="it-IT" sz="28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piccoli pezzi e scottarli in padella, versarli nella casseruola insieme agli altri ingredienti. </a:t>
            </a:r>
          </a:p>
        </p:txBody>
      </p:sp>
    </p:spTree>
    <p:extLst>
      <p:ext uri="{BB962C8B-B14F-4D97-AF65-F5344CB8AC3E}">
        <p14:creationId xmlns:p14="http://schemas.microsoft.com/office/powerpoint/2010/main" xmlns="" val="134763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146028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23528" y="188640"/>
            <a:ext cx="9036496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0" dirty="0">
                <a:solidFill>
                  <a:srgbClr val="FF0000"/>
                </a:solidFill>
              </a:rPr>
              <a:t>PIATTI TIPICI DANESI:</a:t>
            </a:r>
            <a:r>
              <a:rPr lang="it-IT" sz="8000" dirty="0">
                <a:solidFill>
                  <a:srgbClr val="FFFFFF"/>
                </a:solidFill>
                <a:latin typeface="Brush Script Std" pitchFamily="66"/>
              </a:rPr>
              <a:t> </a:t>
            </a:r>
            <a:r>
              <a:rPr lang="it-IT" sz="8000" dirty="0" err="1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Aebelskiver</a:t>
            </a:r>
            <a:r>
              <a:rPr lang="it-IT" sz="8000" dirty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  e </a:t>
            </a:r>
            <a:r>
              <a:rPr lang="it-IT" sz="8000" dirty="0" err="1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sm</a:t>
            </a:r>
            <a:r>
              <a:rPr lang="it-IT" sz="8000" dirty="0" err="1"/>
              <a:t>ørrebrød</a:t>
            </a:r>
            <a:endParaRPr lang="it-IT" sz="8000" dirty="0"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544" y="6021288"/>
            <a:ext cx="1831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II B</a:t>
            </a:r>
          </a:p>
        </p:txBody>
      </p:sp>
    </p:spTree>
    <p:extLst>
      <p:ext uri="{BB962C8B-B14F-4D97-AF65-F5344CB8AC3E}">
        <p14:creationId xmlns:p14="http://schemas.microsoft.com/office/powerpoint/2010/main" xmlns="" val="115108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476672"/>
            <a:ext cx="8784976" cy="5234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Tagliare la pancetta, tenendone una fetta da parte, in pezzi lunghi 1 cm e soffriggerla. Scolare il grasso in eccesso e versarla nella casseruola. Si può cuocere anche la salsiccia insieme alla pancetta e si versa anch’essa nella casseruola.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Aggiungere 1 cucchiaino di sale, ½ cucchiaino di pepe, 1/8 tazza di zucchero e le foglie d’alloro nella casseruola. Versare anche il contenuto della piccola latta di passata di pomodoro e mescolare il tutto. Aggiungere dell’acqua se necessario. Cuocere a lungo a fuoco lento.</a:t>
            </a:r>
          </a:p>
        </p:txBody>
      </p:sp>
    </p:spTree>
    <p:extLst>
      <p:ext uri="{BB962C8B-B14F-4D97-AF65-F5344CB8AC3E}">
        <p14:creationId xmlns:p14="http://schemas.microsoft.com/office/powerpoint/2010/main" xmlns="" val="110637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4114800" y="620688"/>
            <a:ext cx="1702024" cy="597666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60648"/>
            <a:ext cx="8589640" cy="6336704"/>
          </a:xfrm>
        </p:spPr>
        <p:txBody>
          <a:bodyPr/>
          <a:lstStyle/>
          <a:p>
            <a:pPr marL="0" indent="0">
              <a:buNone/>
            </a:pPr>
            <a:endParaRPr lang="it-IT" dirty="0">
              <a:solidFill>
                <a:srgbClr val="35C8EB"/>
              </a:solidFill>
              <a:latin typeface="Showcard Gothic" panose="04020904020102020604" pitchFamily="8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t-IT" sz="2800" dirty="0">
                <a:latin typeface="Showcard Gothic" panose="04020904020102020604" pitchFamily="82" charset="0"/>
              </a:rPr>
              <a:t>AEBELSKIVER: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800" dirty="0">
                <a:latin typeface="Showcard Gothic" panose="04020904020102020604" pitchFamily="82" charset="0"/>
              </a:rPr>
              <a:t>È UN PIATTO TIPICO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800" dirty="0">
                <a:latin typeface="Showcard Gothic" panose="04020904020102020604" pitchFamily="82" charset="0"/>
              </a:rPr>
              <a:t>DANESE 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800" dirty="0">
                <a:latin typeface="Showcard Gothic" panose="04020904020102020604" pitchFamily="82" charset="0"/>
              </a:rPr>
              <a:t>VEDIAMO COME SI CUCINA</a:t>
            </a:r>
          </a:p>
          <a:p>
            <a:pPr marL="0" indent="0">
              <a:buNone/>
            </a:pPr>
            <a:endParaRPr lang="it-IT" dirty="0">
              <a:solidFill>
                <a:srgbClr val="35C8EB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38" y="4005064"/>
            <a:ext cx="2952328" cy="278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arrotondato 11"/>
          <p:cNvSpPr/>
          <p:nvPr/>
        </p:nvSpPr>
        <p:spPr>
          <a:xfrm>
            <a:off x="5580112" y="193204"/>
            <a:ext cx="3347864" cy="4248472"/>
          </a:xfrm>
          <a:prstGeom prst="roundRect">
            <a:avLst>
              <a:gd name="adj" fmla="val 13038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Showcard Gothic" panose="04020904020102020604" pitchFamily="82" charset="0"/>
              </a:rPr>
              <a:t>Monta i tuorli con lo zucchero, montare gli albumi con il sale.</a:t>
            </a:r>
          </a:p>
          <a:p>
            <a:pPr algn="ctr"/>
            <a:endParaRPr lang="it-IT" sz="1200" dirty="0">
              <a:solidFill>
                <a:schemeClr val="bg1">
                  <a:lumMod val="95000"/>
                  <a:lumOff val="5000"/>
                </a:schemeClr>
              </a:solidFill>
              <a:latin typeface="Showcard Gothic" panose="04020904020102020604" pitchFamily="82" charset="0"/>
            </a:endParaRPr>
          </a:p>
          <a:p>
            <a:pPr algn="ctr"/>
            <a:r>
              <a:rPr lang="it-IT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Showcard Gothic" panose="04020904020102020604" pitchFamily="82" charset="0"/>
              </a:rPr>
              <a:t>Ai tuorli montati aggiungi la scorza di limone, farina, lievito e panna.</a:t>
            </a:r>
          </a:p>
          <a:p>
            <a:pPr algn="ctr"/>
            <a:endParaRPr lang="it-IT" sz="1200" dirty="0">
              <a:solidFill>
                <a:schemeClr val="bg1">
                  <a:lumMod val="95000"/>
                  <a:lumOff val="5000"/>
                </a:schemeClr>
              </a:solidFill>
              <a:latin typeface="Showcard Gothic" panose="04020904020102020604" pitchFamily="82" charset="0"/>
            </a:endParaRPr>
          </a:p>
          <a:p>
            <a:pPr algn="ctr"/>
            <a:r>
              <a:rPr lang="it-IT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Showcard Gothic" panose="04020904020102020604" pitchFamily="82" charset="0"/>
              </a:rPr>
              <a:t>Unisci i 2 impasti, lascia riposare un’ora e nel frattempo taglia le mele a pezzetti. Imburrare leggermente le cavità della nostra mitica padella, versare un po’ di impasto, mettere un paio di pezzetti di mela e sopra altro impasto.</a:t>
            </a:r>
          </a:p>
          <a:p>
            <a:pPr algn="ctr"/>
            <a:endParaRPr lang="it-IT" sz="1200" dirty="0">
              <a:solidFill>
                <a:schemeClr val="bg1">
                  <a:lumMod val="95000"/>
                  <a:lumOff val="5000"/>
                </a:schemeClr>
              </a:solidFill>
              <a:latin typeface="Showcard Gothic" panose="04020904020102020604" pitchFamily="82" charset="0"/>
            </a:endParaRPr>
          </a:p>
          <a:p>
            <a:pPr algn="ctr"/>
            <a:r>
              <a:rPr lang="it-IT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Showcard Gothic" panose="04020904020102020604" pitchFamily="82" charset="0"/>
              </a:rPr>
              <a:t>Attendere che cuocia da un lato e poi gira delicatamente.</a:t>
            </a:r>
          </a:p>
          <a:p>
            <a:pPr algn="ctr"/>
            <a:endParaRPr lang="it-IT" sz="1200" dirty="0">
              <a:solidFill>
                <a:schemeClr val="bg1">
                  <a:lumMod val="95000"/>
                  <a:lumOff val="5000"/>
                </a:schemeClr>
              </a:solidFill>
              <a:latin typeface="Showcard Gothic" panose="04020904020102020604" pitchFamily="82" charset="0"/>
            </a:endParaRPr>
          </a:p>
          <a:p>
            <a:pPr algn="ctr"/>
            <a:r>
              <a:rPr lang="it-IT" sz="1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Showcard Gothic" panose="04020904020102020604" pitchFamily="82" charset="0"/>
              </a:rPr>
              <a:t>VOIlà</a:t>
            </a:r>
            <a:r>
              <a:rPr lang="it-IT" sz="1200" dirty="0">
                <a:solidFill>
                  <a:schemeClr val="bg1">
                    <a:lumMod val="95000"/>
                    <a:lumOff val="5000"/>
                  </a:schemeClr>
                </a:solidFill>
                <a:latin typeface="Showcard Gothic" panose="04020904020102020604" pitchFamily="82" charset="0"/>
              </a:rPr>
              <a:t>: gli aebleskiver sono pronti! E puoi personalizzarli con pezzi di cioccolato, mirtilli, marmellata, …</a:t>
            </a:r>
            <a:endParaRPr lang="it-IT" sz="1200" dirty="0">
              <a:solidFill>
                <a:srgbClr val="FF99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19" name="Goccia 18"/>
          <p:cNvSpPr/>
          <p:nvPr/>
        </p:nvSpPr>
        <p:spPr>
          <a:xfrm>
            <a:off x="3131840" y="3429000"/>
            <a:ext cx="2617307" cy="3105472"/>
          </a:xfrm>
          <a:prstGeom prst="teardrop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Per la preparazione di 12 Aebleskiver:</a:t>
            </a:r>
          </a:p>
          <a:p>
            <a:pPr algn="ctr"/>
            <a:endParaRPr lang="it-IT" sz="11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t-IT" sz="1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125 g di farina 00</a:t>
            </a:r>
          </a:p>
          <a:p>
            <a:pPr algn="ctr"/>
            <a:r>
              <a:rPr lang="it-IT" sz="1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 uova</a:t>
            </a:r>
          </a:p>
          <a:p>
            <a:pPr algn="ctr"/>
            <a:r>
              <a:rPr lang="it-IT" sz="1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0,8 dl di latte</a:t>
            </a:r>
          </a:p>
          <a:p>
            <a:pPr algn="ctr"/>
            <a:r>
              <a:rPr lang="it-IT" sz="1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0,5 dl di panna circa</a:t>
            </a:r>
          </a:p>
          <a:p>
            <a:pPr algn="ctr"/>
            <a:r>
              <a:rPr lang="it-IT" sz="1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50 g di burro</a:t>
            </a:r>
          </a:p>
          <a:p>
            <a:pPr algn="ctr"/>
            <a:r>
              <a:rPr lang="it-IT" sz="1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35 g di zucchero</a:t>
            </a:r>
          </a:p>
          <a:p>
            <a:pPr algn="ctr"/>
            <a:r>
              <a:rPr lang="it-IT" sz="1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 cucchiaino di lievito dolce in polvere</a:t>
            </a:r>
          </a:p>
          <a:p>
            <a:pPr algn="ctr"/>
            <a:r>
              <a:rPr lang="it-IT" sz="1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scorza di limone o arancia</a:t>
            </a:r>
          </a:p>
          <a:p>
            <a:pPr algn="ctr"/>
            <a:r>
              <a:rPr lang="it-IT" sz="1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 mele a pezzetti</a:t>
            </a:r>
          </a:p>
          <a:p>
            <a:pPr algn="ctr"/>
            <a:r>
              <a:rPr lang="it-IT" sz="1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q.b. sale</a:t>
            </a:r>
          </a:p>
        </p:txBody>
      </p:sp>
      <p:sp>
        <p:nvSpPr>
          <p:cNvPr id="26" name="Freccia curva 25"/>
          <p:cNvSpPr/>
          <p:nvPr/>
        </p:nvSpPr>
        <p:spPr>
          <a:xfrm>
            <a:off x="3779912" y="1303469"/>
            <a:ext cx="1969235" cy="1106507"/>
          </a:xfrm>
          <a:prstGeom prst="ben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8" name="Freccia circolare in giù 27"/>
          <p:cNvSpPr/>
          <p:nvPr/>
        </p:nvSpPr>
        <p:spPr>
          <a:xfrm>
            <a:off x="4224469" y="2164789"/>
            <a:ext cx="1080120" cy="625262"/>
          </a:xfrm>
          <a:prstGeom prst="curved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50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6669360"/>
          </a:xfrm>
        </p:spPr>
        <p:txBody>
          <a:bodyPr>
            <a:normAutofit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69360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Showcard Gothic" panose="04020904020102020604" pitchFamily="82" charset="0"/>
              </a:rPr>
              <a:t>Smørrebrød</a:t>
            </a:r>
            <a:endParaRPr lang="it-IT" sz="2800" dirty="0">
              <a:latin typeface="Showcard Gothic" panose="04020904020102020604" pitchFamily="82" charset="0"/>
            </a:endParaRPr>
          </a:p>
          <a:p>
            <a:pPr marL="0" indent="0">
              <a:buNone/>
            </a:pPr>
            <a:r>
              <a:rPr lang="it-IT" sz="2800" dirty="0">
                <a:latin typeface="Showcard Gothic" panose="04020904020102020604" pitchFamily="82" charset="0"/>
              </a:rPr>
              <a:t>È UN ALTRO TIPICO PIATTO DANESE</a:t>
            </a:r>
            <a:r>
              <a:rPr lang="it-IT" sz="1100" dirty="0">
                <a:latin typeface="Showcard Gothic" panose="04020904020102020604" pitchFamily="82" charset="0"/>
              </a:rPr>
              <a:t> </a:t>
            </a:r>
            <a:r>
              <a:rPr lang="it-IT" dirty="0">
                <a:latin typeface="Showcard Gothic" panose="04020904020102020604" pitchFamily="82" charset="0"/>
              </a:rPr>
              <a:t> GURDIAMO LA SUA RICETTA</a:t>
            </a:r>
            <a:r>
              <a:rPr lang="it-IT" sz="1100" dirty="0">
                <a:latin typeface="Showcard Gothic" panose="04020904020102020604" pitchFamily="82" charset="0"/>
              </a:rPr>
              <a:t>             </a:t>
            </a:r>
          </a:p>
          <a:p>
            <a:pPr marL="0" indent="0">
              <a:buNone/>
            </a:pPr>
            <a:r>
              <a:rPr lang="it-IT" sz="1100" dirty="0">
                <a:solidFill>
                  <a:srgbClr val="FF9900"/>
                </a:solidFill>
                <a:latin typeface="Showcard Gothic" panose="04020904020102020604" pitchFamily="82" charset="0"/>
              </a:rPr>
              <a:t>                                                                                                                                                                                                                           </a:t>
            </a:r>
            <a:endParaRPr lang="it-IT" sz="2800" dirty="0">
              <a:solidFill>
                <a:srgbClr val="FF9900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50479"/>
            <a:ext cx="5057375" cy="309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e 8"/>
          <p:cNvSpPr/>
          <p:nvPr/>
        </p:nvSpPr>
        <p:spPr>
          <a:xfrm>
            <a:off x="107504" y="1484784"/>
            <a:ext cx="5184576" cy="2016224"/>
          </a:xfrm>
          <a:prstGeom prst="ellips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Smørrebrød al roast beef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Ingredienti per 2 persone: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50 g di maionese fatta a mano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2 fette di pane nero maltato ai semi (di zucca, lino, girasole, cumino e finocchio).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20 g di burro (meglio se salato)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120 g di patate lesse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un mazzetto di aneto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150 g di roastbeef affumicato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due cucchiai di olio di girasole</a:t>
            </a:r>
          </a:p>
        </p:txBody>
      </p:sp>
      <p:sp>
        <p:nvSpPr>
          <p:cNvPr id="12" name="Pergamena 1 11"/>
          <p:cNvSpPr/>
          <p:nvPr/>
        </p:nvSpPr>
        <p:spPr>
          <a:xfrm>
            <a:off x="4978585" y="1916832"/>
            <a:ext cx="4283968" cy="4859282"/>
          </a:xfrm>
          <a:prstGeom prst="verticalScroll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bg1"/>
                </a:solidFill>
              </a:rPr>
              <a:t>Tagliare col coltello i bordi duri delle due fette di pane per renderli perfettamente quadrati o rettangolari. Imburrare delicatamente le 2 fette di pane su tutta la superficie e lasciarle riposare a temperatura ambiente per 10 minuti. Togliere la pelle alle patate lesse una volta ben raffreddate e tagliarle a dadini. Aggiungere alle patate la maionese e parte dell’aneto tagliato fine al coltello. Disporre l’insalata di patate e maionese sul pane imburrato. Tagliare a fette fini il roastbeef e spennellarle su ogni lato con l’olio di girasole. Adagiare due fette di roastbeef sull’insalata di patate e guarnire con alcuni ciuffi di aneto. Lo </a:t>
            </a:r>
            <a:r>
              <a:rPr lang="it-IT" sz="1400" dirty="0" err="1">
                <a:solidFill>
                  <a:schemeClr val="bg1"/>
                </a:solidFill>
              </a:rPr>
              <a:t>smørrebrød</a:t>
            </a:r>
            <a:r>
              <a:rPr lang="it-IT" sz="1400" dirty="0">
                <a:solidFill>
                  <a:schemeClr val="bg1"/>
                </a:solidFill>
              </a:rPr>
              <a:t> è pronto.</a:t>
            </a:r>
          </a:p>
        </p:txBody>
      </p:sp>
      <p:cxnSp>
        <p:nvCxnSpPr>
          <p:cNvPr id="25" name="Connettore 2 24"/>
          <p:cNvCxnSpPr/>
          <p:nvPr/>
        </p:nvCxnSpPr>
        <p:spPr>
          <a:xfrm>
            <a:off x="5868144" y="1340768"/>
            <a:ext cx="144016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flipH="1">
            <a:off x="4978585" y="1484784"/>
            <a:ext cx="601527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921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nocchi di pa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6873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467544" y="188640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0" dirty="0">
                <a:solidFill>
                  <a:srgbClr val="FF0000"/>
                </a:solidFill>
              </a:rPr>
              <a:t>PIATTO TIPICO AUSTRIACO:</a:t>
            </a:r>
            <a:r>
              <a:rPr lang="it-IT" sz="8000" dirty="0">
                <a:solidFill>
                  <a:srgbClr val="FFFFFF"/>
                </a:solidFill>
                <a:latin typeface="Brush Script Std" pitchFamily="66"/>
              </a:rPr>
              <a:t> </a:t>
            </a:r>
          </a:p>
          <a:p>
            <a:r>
              <a:rPr lang="it-IT" sz="8000" dirty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gnocchi di pane</a:t>
            </a:r>
          </a:p>
        </p:txBody>
      </p:sp>
      <p:sp>
        <p:nvSpPr>
          <p:cNvPr id="4" name="Rettangolo 3"/>
          <p:cNvSpPr/>
          <p:nvPr/>
        </p:nvSpPr>
        <p:spPr>
          <a:xfrm>
            <a:off x="251520" y="6237312"/>
            <a:ext cx="2074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Daniele II B</a:t>
            </a:r>
          </a:p>
        </p:txBody>
      </p:sp>
    </p:spTree>
    <p:extLst>
      <p:ext uri="{BB962C8B-B14F-4D97-AF65-F5344CB8AC3E}">
        <p14:creationId xmlns:p14="http://schemas.microsoft.com/office/powerpoint/2010/main" xmlns="" val="142387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638831"/>
            <a:ext cx="8640960" cy="429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4 panini raffermi</a:t>
            </a: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50 g di burro</a:t>
            </a: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50 g di cipolle</a:t>
            </a: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1 cucchiaino di prezzemolo verde</a:t>
            </a:r>
            <a:endParaRPr lang="it-IT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1 cucchiaino di sedano tritato</a:t>
            </a:r>
            <a:endParaRPr lang="it-IT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4 cucchiaio di farina</a:t>
            </a:r>
            <a:endParaRPr lang="it-IT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1 cucchiaino di sale</a:t>
            </a:r>
            <a:endParaRPr lang="it-IT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sz="3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it-IT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. ½ di litro di latte</a:t>
            </a:r>
            <a:endParaRPr lang="it-IT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2 uova </a:t>
            </a:r>
            <a:endParaRPr lang="it-IT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56612" y="764704"/>
            <a:ext cx="4055348" cy="874127"/>
          </a:xfrm>
          <a:prstGeom prst="rect">
            <a:avLst/>
          </a:prstGeom>
        </p:spPr>
        <p:txBody>
          <a:bodyPr/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t-IT" dirty="0">
                <a:solidFill>
                  <a:srgbClr val="FF0000"/>
                </a:solidFill>
              </a:rPr>
              <a:t>INGREDIENTI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3530" y="4332932"/>
            <a:ext cx="3357874" cy="252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64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dissolve/>
      </p:transition>
    </mc:Choice>
    <mc:Fallback>
      <p:transition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ssia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alassi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lassi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943</TotalTime>
  <Words>2371</Words>
  <Application>Microsoft Office PowerPoint</Application>
  <PresentationFormat>Presentazione su schermo (4:3)</PresentationFormat>
  <Paragraphs>273</Paragraphs>
  <Slides>50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1" baseType="lpstr">
      <vt:lpstr>Galassia</vt:lpstr>
      <vt:lpstr>Diapositiva 1</vt:lpstr>
      <vt:lpstr>Diapositiva 2</vt:lpstr>
      <vt:lpstr>Diapositiva 3</vt:lpstr>
      <vt:lpstr>Diapositiva 4</vt:lpstr>
      <vt:lpstr>Diapositiva 5</vt:lpstr>
      <vt:lpstr>Diapositiva 6</vt:lpstr>
      <vt:lpstr>   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INGREDIENTI</vt:lpstr>
      <vt:lpstr>PREPARAZIONE:</vt:lpstr>
      <vt:lpstr>PIATTO TIPICO TEDESCO: Bretzel</vt:lpstr>
      <vt:lpstr>INGREDIENTI</vt:lpstr>
      <vt:lpstr>PREPARAZIONE:</vt:lpstr>
      <vt:lpstr>PIATTO TIPO GRECO</vt:lpstr>
      <vt:lpstr>INGREDIENTI:</vt:lpstr>
      <vt:lpstr>PREPARAZIONE:</vt:lpstr>
      <vt:lpstr>Diapositiva 24</vt:lpstr>
      <vt:lpstr>PIATTO TIPO SLOVACCO</vt:lpstr>
      <vt:lpstr>INGREDIENTI:</vt:lpstr>
      <vt:lpstr>PREPARAZIONE:</vt:lpstr>
      <vt:lpstr>PIATTO TIPICO BELGA: Waterzooi</vt:lpstr>
      <vt:lpstr>Diapositiva 29</vt:lpstr>
      <vt:lpstr>Diapositiva 30</vt:lpstr>
      <vt:lpstr>Diapositiva 31</vt:lpstr>
      <vt:lpstr>Diapositiva 32</vt:lpstr>
      <vt:lpstr>Diapositiva 33</vt:lpstr>
      <vt:lpstr>PIATTO TIPO UNGHERESE: torta dobos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specialità della danimarca</dc:title>
  <dc:creator>Lara</dc:creator>
  <cp:lastModifiedBy>eremiticvs</cp:lastModifiedBy>
  <cp:revision>170</cp:revision>
  <dcterms:created xsi:type="dcterms:W3CDTF">2016-12-09T13:48:28Z</dcterms:created>
  <dcterms:modified xsi:type="dcterms:W3CDTF">2017-04-25T21:05:56Z</dcterms:modified>
</cp:coreProperties>
</file>