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80" r:id="rId1"/>
  </p:sldMasterIdLst>
  <p:notesMasterIdLst>
    <p:notesMasterId r:id="rId14"/>
  </p:notesMasterIdLst>
  <p:sldIdLst>
    <p:sldId id="256" r:id="rId2"/>
    <p:sldId id="257" r:id="rId3"/>
    <p:sldId id="258" r:id="rId4"/>
    <p:sldId id="259" r:id="rId5"/>
    <p:sldId id="260" r:id="rId6"/>
    <p:sldId id="261" r:id="rId7"/>
    <p:sldId id="264" r:id="rId8"/>
    <p:sldId id="263"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2" autoAdjust="0"/>
    <p:restoredTop sz="94660"/>
  </p:normalViewPr>
  <p:slideViewPr>
    <p:cSldViewPr snapToGrid="0">
      <p:cViewPr varScale="1">
        <p:scale>
          <a:sx n="39" d="100"/>
          <a:sy n="39" d="100"/>
        </p:scale>
        <p:origin x="60"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7FC504-845F-4A0B-988F-E71D607E063D}" type="datetimeFigureOut">
              <a:rPr lang="it-IT" smtClean="0"/>
              <a:t>06/05/2017</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B71FEA-C1D5-4F9F-802D-DDDAAF9D38C2}" type="slidenum">
              <a:rPr lang="it-IT" smtClean="0"/>
              <a:t>‹N›</a:t>
            </a:fld>
            <a:endParaRPr lang="it-IT"/>
          </a:p>
        </p:txBody>
      </p:sp>
    </p:spTree>
    <p:extLst>
      <p:ext uri="{BB962C8B-B14F-4D97-AF65-F5344CB8AC3E}">
        <p14:creationId xmlns:p14="http://schemas.microsoft.com/office/powerpoint/2010/main" val="3838358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00818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35863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27802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562751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4951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17628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28401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5/6/2017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511619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C5516DA-9D86-4E1E-A623-C11F9F74EB59}" type="datetimeFigureOut">
              <a:rPr lang="en-US" smtClean="0"/>
              <a:t>5/6/2017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98364667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6C5516DA-9D86-4E1E-A623-C11F9F74EB59}" type="datetimeFigureOut">
              <a:rPr lang="en-US" smtClean="0"/>
              <a:t>5/6/2017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9032108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6C5516DA-9D86-4E1E-A623-C11F9F74EB59}" type="datetimeFigureOut">
              <a:rPr lang="en-US" smtClean="0"/>
              <a:t>5/6/2017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62631809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6C5516DA-9D86-4E1E-A623-C11F9F74EB59}" type="datetimeFigureOut">
              <a:rPr lang="en-US" smtClean="0"/>
              <a:t>5/6/2017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756477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6C5516DA-9D86-4E1E-A623-C11F9F74EB59}" type="datetimeFigureOut">
              <a:rPr lang="en-US" smtClean="0"/>
              <a:t>5/6/2017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56663126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5/6/2017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19665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C5516DA-9D86-4E1E-A623-C11F9F74EB59}" type="datetimeFigureOut">
              <a:rPr lang="en-US" smtClean="0"/>
              <a:t>5/6/2017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227552068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15600" y="593367"/>
            <a:ext cx="113608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415600" y="1536633"/>
            <a:ext cx="113608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11296609" y="6217621"/>
            <a:ext cx="731600" cy="524800"/>
          </a:xfrm>
          <a:prstGeom prst="rect">
            <a:avLst/>
          </a:prstGeom>
        </p:spPr>
        <p:txBody>
          <a:bodyPr lIns="91425" tIns="91425" rIns="91425" bIns="91425" anchor="ctr" anchorCtr="0">
            <a:noAutofit/>
          </a:bodyPr>
          <a:lstStyle/>
          <a:p>
            <a:fld id="{00000000-1234-1234-1234-123412341234}" type="slidenum">
              <a:rPr lang="it" smtClean="0"/>
              <a:pPr/>
              <a:t>‹N›</a:t>
            </a:fld>
            <a:endParaRPr lang="it"/>
          </a:p>
        </p:txBody>
      </p:sp>
    </p:spTree>
    <p:extLst>
      <p:ext uri="{BB962C8B-B14F-4D97-AF65-F5344CB8AC3E}">
        <p14:creationId xmlns:p14="http://schemas.microsoft.com/office/powerpoint/2010/main" val="1368508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5/6/2017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59243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EC2AB55-62C0-407E-B706-C907B44B0BFC}" type="datetimeFigureOut">
              <a:rPr lang="en-US" smtClean="0"/>
              <a:t>5/6/2017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37248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5/6/2017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02622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5/6/2017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290495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5/6/2017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25012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5/6/2017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25700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FD0B8D63-E026-4E54-B301-C824E1BD14F3}" type="datetimeFigureOut">
              <a:rPr lang="en-US" smtClean="0"/>
              <a:t>5/6/2017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32518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6C423185-9573-406A-8068-0AB4F2335019}" type="datetimeFigureOut">
              <a:rPr lang="en-US" smtClean="0"/>
              <a:t>5/6/2017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86701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C5516DA-9D86-4E1E-A623-C11F9F74EB59}" type="datetimeFigureOut">
              <a:rPr lang="en-US" smtClean="0"/>
              <a:t>5/6/2017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77253466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 id="2147483793" r:id="rId13"/>
    <p:sldLayoutId id="2147483794" r:id="rId14"/>
    <p:sldLayoutId id="2147483795" r:id="rId15"/>
    <p:sldLayoutId id="2147483796" r:id="rId16"/>
    <p:sldLayoutId id="2147483797" r:id="rId17"/>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bing.com/images/search?q=immagini+francia+fisica&amp;view=detailv2&amp;&amp;id=634EDDA88D1052203B1288F06A18A886EDCFA505&amp;selectedIndex=25&amp;ccid=nmOwsZ2n&amp;simid=607998488033168363&amp;thid=OIP.nmOwsZ2n5Sv8qTMQaaO2gQEcE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Risultato immagine per immagini francia fisica">
            <a:hlinkClick r:id="rId2"/>
          </p:cNvPr>
          <p:cNvPicPr/>
          <p:nvPr/>
        </p:nvPicPr>
        <p:blipFill>
          <a:blip r:embed="rId3"/>
          <a:srcRect/>
          <a:stretch>
            <a:fillRect/>
          </a:stretch>
        </p:blipFill>
        <p:spPr bwMode="auto">
          <a:xfrm>
            <a:off x="1289957" y="881743"/>
            <a:ext cx="6564085" cy="5519057"/>
          </a:xfrm>
          <a:prstGeom prst="rect">
            <a:avLst/>
          </a:prstGeom>
          <a:noFill/>
          <a:ln w="9525">
            <a:noFill/>
            <a:miter lim="800000"/>
            <a:headEnd/>
            <a:tailEnd/>
          </a:ln>
        </p:spPr>
      </p:pic>
      <p:sp>
        <p:nvSpPr>
          <p:cNvPr id="5" name="Rettangolo 4"/>
          <p:cNvSpPr/>
          <p:nvPr/>
        </p:nvSpPr>
        <p:spPr>
          <a:xfrm>
            <a:off x="7658101" y="2269672"/>
            <a:ext cx="4359728" cy="1107996"/>
          </a:xfrm>
          <a:prstGeom prst="rect">
            <a:avLst/>
          </a:prstGeom>
        </p:spPr>
        <p:txBody>
          <a:bodyPr wrap="square">
            <a:spAutoFit/>
          </a:bodyPr>
          <a:lstStyle/>
          <a:p>
            <a:r>
              <a:rPr lang="it-IT" sz="66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LA FRANCIA</a:t>
            </a:r>
            <a:endParaRPr lang="it-IT" sz="6600" b="1" dirty="0"/>
          </a:p>
        </p:txBody>
      </p:sp>
    </p:spTree>
    <p:extLst>
      <p:ext uri="{BB962C8B-B14F-4D97-AF65-F5344CB8AC3E}">
        <p14:creationId xmlns:p14="http://schemas.microsoft.com/office/powerpoint/2010/main" val="773415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15600" y="452633"/>
            <a:ext cx="11360800" cy="1555600"/>
          </a:xfrm>
          <a:prstGeom prst="rect">
            <a:avLst/>
          </a:prstGeom>
        </p:spPr>
        <p:txBody>
          <a:bodyPr vert="horz" lIns="121900" tIns="121900" rIns="121900" bIns="121900" rtlCol="0" anchor="t" anchorCtr="0">
            <a:noAutofit/>
          </a:bodyPr>
          <a:lstStyle/>
          <a:p>
            <a:r>
              <a:rPr lang="it" sz="8000">
                <a:solidFill>
                  <a:srgbClr val="FF0000"/>
                </a:solidFill>
              </a:rPr>
              <a:t>SCOTLAND</a:t>
            </a:r>
            <a:r>
              <a:rPr lang="it" sz="8000" b="1">
                <a:solidFill>
                  <a:srgbClr val="FF0000"/>
                </a:solidFill>
              </a:rPr>
              <a:t>:</a:t>
            </a:r>
          </a:p>
        </p:txBody>
      </p:sp>
      <p:sp>
        <p:nvSpPr>
          <p:cNvPr id="95" name="Shape 95"/>
          <p:cNvSpPr txBox="1">
            <a:spLocks noGrp="1"/>
          </p:cNvSpPr>
          <p:nvPr>
            <p:ph type="body" idx="1"/>
          </p:nvPr>
        </p:nvSpPr>
        <p:spPr>
          <a:xfrm>
            <a:off x="626300" y="2008233"/>
            <a:ext cx="10570800" cy="2908400"/>
          </a:xfrm>
          <a:prstGeom prst="rect">
            <a:avLst/>
          </a:prstGeom>
        </p:spPr>
        <p:txBody>
          <a:bodyPr vert="horz" lIns="121900" tIns="121900" rIns="121900" bIns="121900" rtlCol="0" anchor="t" anchorCtr="0">
            <a:noAutofit/>
          </a:bodyPr>
          <a:lstStyle/>
          <a:p>
            <a:pPr>
              <a:buNone/>
            </a:pPr>
            <a:r>
              <a:rPr lang="it" sz="4000" dirty="0"/>
              <a:t>The population is 5 million. Edinburgh is the capital city. It’s a very old city. Scotland is famous for its castles and lakes (Loch Ness).  Its symbol is the thistle.</a:t>
            </a:r>
          </a:p>
        </p:txBody>
      </p:sp>
      <p:sp>
        <p:nvSpPr>
          <p:cNvPr id="96" name="Shape 96"/>
          <p:cNvSpPr/>
          <p:nvPr/>
        </p:nvSpPr>
        <p:spPr>
          <a:xfrm>
            <a:off x="6591833" y="4274500"/>
            <a:ext cx="939600" cy="4856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pic>
        <p:nvPicPr>
          <p:cNvPr id="97" name="Shape 97" descr="cactusssss.jpg"/>
          <p:cNvPicPr preferRelativeResize="0"/>
          <p:nvPr/>
        </p:nvPicPr>
        <p:blipFill>
          <a:blip r:embed="rId3">
            <a:alphaModFix/>
          </a:blip>
          <a:stretch>
            <a:fillRect/>
          </a:stretch>
        </p:blipFill>
        <p:spPr>
          <a:xfrm>
            <a:off x="7923822" y="4180533"/>
            <a:ext cx="1374877" cy="2583499"/>
          </a:xfrm>
          <a:prstGeom prst="rect">
            <a:avLst/>
          </a:prstGeom>
          <a:noFill/>
          <a:ln>
            <a:noFill/>
          </a:ln>
        </p:spPr>
      </p:pic>
    </p:spTree>
    <p:extLst>
      <p:ext uri="{BB962C8B-B14F-4D97-AF65-F5344CB8AC3E}">
        <p14:creationId xmlns:p14="http://schemas.microsoft.com/office/powerpoint/2010/main" val="1590956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15600" y="546400"/>
            <a:ext cx="11360800" cy="763600"/>
          </a:xfrm>
          <a:prstGeom prst="rect">
            <a:avLst/>
          </a:prstGeom>
        </p:spPr>
        <p:txBody>
          <a:bodyPr vert="horz" lIns="121900" tIns="121900" rIns="121900" bIns="121900" rtlCol="0" anchor="t" anchorCtr="0">
            <a:noAutofit/>
          </a:bodyPr>
          <a:lstStyle/>
          <a:p>
            <a:r>
              <a:rPr lang="it" sz="8000">
                <a:solidFill>
                  <a:srgbClr val="FF0000"/>
                </a:solidFill>
              </a:rPr>
              <a:t>NORTHERN  IRELAND: </a:t>
            </a:r>
          </a:p>
        </p:txBody>
      </p:sp>
      <p:sp>
        <p:nvSpPr>
          <p:cNvPr id="103" name="Shape 103"/>
          <p:cNvSpPr txBox="1">
            <a:spLocks noGrp="1"/>
          </p:cNvSpPr>
          <p:nvPr>
            <p:ph type="body" idx="1"/>
          </p:nvPr>
        </p:nvSpPr>
        <p:spPr>
          <a:xfrm>
            <a:off x="415600" y="1878899"/>
            <a:ext cx="11360800" cy="5452556"/>
          </a:xfrm>
          <a:prstGeom prst="rect">
            <a:avLst/>
          </a:prstGeom>
        </p:spPr>
        <p:txBody>
          <a:bodyPr vert="horz" lIns="121900" tIns="121900" rIns="121900" bIns="121900" rtlCol="0" anchor="t" anchorCtr="0">
            <a:noAutofit/>
          </a:bodyPr>
          <a:lstStyle/>
          <a:p>
            <a:pPr lvl="0"/>
            <a:r>
              <a:rPr lang="it" sz="4000" dirty="0"/>
              <a:t>It’s a small country. Belfast is the capital city.</a:t>
            </a:r>
          </a:p>
          <a:p>
            <a:pPr>
              <a:buNone/>
            </a:pPr>
            <a:r>
              <a:rPr lang="it" sz="4000" dirty="0"/>
              <a:t>Northern Ireland is in the north of Ireland. </a:t>
            </a:r>
          </a:p>
          <a:p>
            <a:pPr>
              <a:buNone/>
            </a:pPr>
            <a:r>
              <a:rPr lang="it" sz="4000" dirty="0"/>
              <a:t>It’s famous for its big shipyard and ships, for example The Titanic.</a:t>
            </a:r>
          </a:p>
          <a:p>
            <a:pPr>
              <a:buNone/>
            </a:pPr>
            <a:r>
              <a:rPr lang="it" sz="4000" dirty="0"/>
              <a:t>The symbols are the flax and </a:t>
            </a:r>
          </a:p>
          <a:p>
            <a:pPr>
              <a:buNone/>
            </a:pPr>
            <a:r>
              <a:rPr lang="it" sz="4000" dirty="0"/>
              <a:t>the shamrock.</a:t>
            </a:r>
          </a:p>
        </p:txBody>
      </p:sp>
      <p:pic>
        <p:nvPicPr>
          <p:cNvPr id="104" name="Shape 104" descr="fioreee .jpg"/>
          <p:cNvPicPr preferRelativeResize="0"/>
          <p:nvPr/>
        </p:nvPicPr>
        <p:blipFill>
          <a:blip r:embed="rId3">
            <a:alphaModFix/>
          </a:blip>
          <a:stretch>
            <a:fillRect/>
          </a:stretch>
        </p:blipFill>
        <p:spPr>
          <a:xfrm>
            <a:off x="9365136" y="4748136"/>
            <a:ext cx="2411265" cy="2109865"/>
          </a:xfrm>
          <a:prstGeom prst="rect">
            <a:avLst/>
          </a:prstGeom>
          <a:noFill/>
          <a:ln>
            <a:noFill/>
          </a:ln>
        </p:spPr>
      </p:pic>
      <p:sp>
        <p:nvSpPr>
          <p:cNvPr id="105" name="Shape 105"/>
          <p:cNvSpPr/>
          <p:nvPr/>
        </p:nvSpPr>
        <p:spPr>
          <a:xfrm>
            <a:off x="8020424" y="4971672"/>
            <a:ext cx="1080400" cy="6264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Tree>
    <p:extLst>
      <p:ext uri="{BB962C8B-B14F-4D97-AF65-F5344CB8AC3E}">
        <p14:creationId xmlns:p14="http://schemas.microsoft.com/office/powerpoint/2010/main" val="2156284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93900" y="375767"/>
            <a:ext cx="11360800" cy="1160800"/>
          </a:xfrm>
          <a:prstGeom prst="rect">
            <a:avLst/>
          </a:prstGeom>
        </p:spPr>
        <p:txBody>
          <a:bodyPr vert="horz" lIns="121900" tIns="121900" rIns="121900" bIns="121900" rtlCol="0" anchor="t" anchorCtr="0">
            <a:noAutofit/>
          </a:bodyPr>
          <a:lstStyle/>
          <a:p>
            <a:r>
              <a:rPr lang="it" sz="8000">
                <a:solidFill>
                  <a:srgbClr val="FF0000"/>
                </a:solidFill>
              </a:rPr>
              <a:t>WALES:</a:t>
            </a:r>
          </a:p>
        </p:txBody>
      </p:sp>
      <p:sp>
        <p:nvSpPr>
          <p:cNvPr id="111" name="Shape 111"/>
          <p:cNvSpPr txBox="1">
            <a:spLocks noGrp="1"/>
          </p:cNvSpPr>
          <p:nvPr>
            <p:ph type="body" idx="1"/>
          </p:nvPr>
        </p:nvSpPr>
        <p:spPr>
          <a:xfrm>
            <a:off x="415600" y="1675367"/>
            <a:ext cx="11360800" cy="4416400"/>
          </a:xfrm>
          <a:prstGeom prst="rect">
            <a:avLst/>
          </a:prstGeom>
        </p:spPr>
        <p:txBody>
          <a:bodyPr vert="horz" lIns="121900" tIns="121900" rIns="121900" bIns="121900" rtlCol="0" anchor="t" anchorCtr="0">
            <a:noAutofit/>
          </a:bodyPr>
          <a:lstStyle/>
          <a:p>
            <a:pPr>
              <a:buNone/>
            </a:pPr>
            <a:r>
              <a:rPr lang="it" sz="4000" dirty="0"/>
              <a:t>It is to the west of Britain. Its population is 3 million. The capital is Cardiff.</a:t>
            </a:r>
          </a:p>
          <a:p>
            <a:pPr>
              <a:buNone/>
            </a:pPr>
            <a:r>
              <a:rPr lang="it" sz="4000" dirty="0"/>
              <a:t>Wales is famous for its castles, beautiful coasts and rugby! The leek is the symbol of Wales.</a:t>
            </a:r>
          </a:p>
        </p:txBody>
      </p:sp>
      <p:pic>
        <p:nvPicPr>
          <p:cNvPr id="112" name="Shape 112" descr="Leekkkkk.jpg"/>
          <p:cNvPicPr preferRelativeResize="0"/>
          <p:nvPr/>
        </p:nvPicPr>
        <p:blipFill>
          <a:blip r:embed="rId3">
            <a:alphaModFix/>
          </a:blip>
          <a:stretch>
            <a:fillRect/>
          </a:stretch>
        </p:blipFill>
        <p:spPr>
          <a:xfrm>
            <a:off x="5699331" y="4887134"/>
            <a:ext cx="2503331" cy="1861265"/>
          </a:xfrm>
          <a:prstGeom prst="rect">
            <a:avLst/>
          </a:prstGeom>
          <a:noFill/>
          <a:ln>
            <a:noFill/>
          </a:ln>
        </p:spPr>
      </p:pic>
      <p:cxnSp>
        <p:nvCxnSpPr>
          <p:cNvPr id="113" name="Shape 113"/>
          <p:cNvCxnSpPr/>
          <p:nvPr/>
        </p:nvCxnSpPr>
        <p:spPr>
          <a:xfrm>
            <a:off x="4806867" y="4869500"/>
            <a:ext cx="861200" cy="548000"/>
          </a:xfrm>
          <a:prstGeom prst="straightConnector1">
            <a:avLst/>
          </a:prstGeom>
          <a:noFill/>
          <a:ln w="9525" cap="flat" cmpd="sng">
            <a:solidFill>
              <a:schemeClr val="dk2"/>
            </a:solidFill>
            <a:prstDash val="solid"/>
            <a:round/>
            <a:headEnd type="none" w="lg" len="lg"/>
            <a:tailEnd type="triangle" w="lg" len="lg"/>
          </a:ln>
        </p:spPr>
      </p:cxnSp>
    </p:spTree>
    <p:extLst>
      <p:ext uri="{BB962C8B-B14F-4D97-AF65-F5344CB8AC3E}">
        <p14:creationId xmlns:p14="http://schemas.microsoft.com/office/powerpoint/2010/main" val="1985391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59430" y="624110"/>
            <a:ext cx="9545182" cy="6005290"/>
          </a:xfrm>
        </p:spPr>
        <p:txBody>
          <a:bodyPr>
            <a:normAutofit fontScale="90000"/>
          </a:bodyPr>
          <a:lstStyle/>
          <a:p>
            <a:pPr>
              <a:lnSpc>
                <a:spcPct val="150000"/>
              </a:lnSpc>
            </a:pPr>
            <a:r>
              <a:rPr lang="fr-FR" b="1" dirty="0"/>
              <a:t>FRONTIÈRES </a:t>
            </a:r>
            <a:br>
              <a:rPr lang="it-IT" dirty="0"/>
            </a:br>
            <a:r>
              <a:rPr lang="fr-FR" dirty="0"/>
              <a:t>La France est limitée à l'est par la Belgique, le Luxembourg, l'Allemagne, la Suisse et l'Italie au sud-est par le Principauté de Monaco et au sud-ouest par le Principauté d'Andorre et par l'Espagne. Au sud elle est bordée par la Mer Méditerranée, à l'ouest par l'Océan Atlantique et au nord par la Manche.</a:t>
            </a:r>
            <a:br>
              <a:rPr lang="it-IT" dirty="0"/>
            </a:br>
            <a:br>
              <a:rPr lang="it-IT" dirty="0"/>
            </a:br>
            <a:endParaRPr lang="it-IT" dirty="0"/>
          </a:p>
        </p:txBody>
      </p:sp>
    </p:spTree>
    <p:extLst>
      <p:ext uri="{BB962C8B-B14F-4D97-AF65-F5344CB8AC3E}">
        <p14:creationId xmlns:p14="http://schemas.microsoft.com/office/powerpoint/2010/main" val="2643936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12472" y="624109"/>
            <a:ext cx="9692140" cy="5678719"/>
          </a:xfrm>
        </p:spPr>
        <p:txBody>
          <a:bodyPr>
            <a:normAutofit fontScale="90000"/>
          </a:bodyPr>
          <a:lstStyle/>
          <a:p>
            <a:pPr>
              <a:lnSpc>
                <a:spcPct val="150000"/>
              </a:lnSpc>
            </a:pPr>
            <a:r>
              <a:rPr lang="fr-FR" b="1" dirty="0"/>
              <a:t>LE TERRITOIRE</a:t>
            </a:r>
            <a:br>
              <a:rPr lang="it-IT" dirty="0"/>
            </a:br>
            <a:r>
              <a:rPr lang="fr-FR" dirty="0"/>
              <a:t>Ses principales chaînes montagneuses sont: les Alpes, les Pyrénées et le Massif Central, qui se trouve au centre du pays.</a:t>
            </a:r>
            <a:br>
              <a:rPr lang="it-IT" dirty="0"/>
            </a:br>
            <a:r>
              <a:rPr lang="fr-FR" dirty="0"/>
              <a:t>Les grandes plaines françaises sont le Bassin Parisien, la plaine d'Alsace, la Vallée du Rhône et le Bassin Aquitain.</a:t>
            </a:r>
            <a:br>
              <a:rPr lang="it-IT" dirty="0"/>
            </a:br>
            <a:endParaRPr lang="it-IT" dirty="0"/>
          </a:p>
        </p:txBody>
      </p:sp>
    </p:spTree>
    <p:extLst>
      <p:ext uri="{BB962C8B-B14F-4D97-AF65-F5344CB8AC3E}">
        <p14:creationId xmlns:p14="http://schemas.microsoft.com/office/powerpoint/2010/main" val="1861874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721758" y="319310"/>
            <a:ext cx="9757454" cy="6054276"/>
          </a:xfrm>
        </p:spPr>
        <p:txBody>
          <a:bodyPr>
            <a:normAutofit fontScale="90000"/>
          </a:bodyPr>
          <a:lstStyle/>
          <a:p>
            <a:r>
              <a:rPr lang="fr-FR" b="1" dirty="0"/>
              <a:t>LES FLEUVES</a:t>
            </a:r>
            <a:br>
              <a:rPr lang="it-IT" dirty="0"/>
            </a:br>
            <a:r>
              <a:rPr lang="fr-FR" dirty="0"/>
              <a:t>Les principaux fleuves français sont la Loire, qui est le fleuve le plus long, la Seine et la Garonne, qui se jettent dans l'Océan Atlantique. Au contraire, le Rhône se jette dans la Mer Méditerranée par un vaste delta, la Camargue.</a:t>
            </a:r>
            <a:br>
              <a:rPr lang="it-IT" dirty="0"/>
            </a:br>
            <a:r>
              <a:rPr lang="fr-FR" dirty="0"/>
              <a:t> </a:t>
            </a:r>
            <a:br>
              <a:rPr lang="it-IT" dirty="0"/>
            </a:br>
            <a:r>
              <a:rPr lang="fr-FR" b="1" dirty="0"/>
              <a:t>LES CÔTES </a:t>
            </a:r>
            <a:br>
              <a:rPr lang="it-IT" dirty="0"/>
            </a:br>
            <a:r>
              <a:rPr lang="fr-FR" dirty="0"/>
              <a:t>En France il y a plus de 4000 kilomètres de côtes. L'aspect du littoral français est très varié : il y a des côtes basses avec des plages sableuses et des dunes, des marais, des côtes rocheuses avec des falaises.</a:t>
            </a:r>
            <a:br>
              <a:rPr lang="it-IT" dirty="0"/>
            </a:br>
            <a:endParaRPr lang="it-IT" dirty="0"/>
          </a:p>
        </p:txBody>
      </p:sp>
    </p:spTree>
    <p:extLst>
      <p:ext uri="{BB962C8B-B14F-4D97-AF65-F5344CB8AC3E}">
        <p14:creationId xmlns:p14="http://schemas.microsoft.com/office/powerpoint/2010/main" val="994468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556658" y="166909"/>
            <a:ext cx="9871754" cy="6276223"/>
          </a:xfrm>
        </p:spPr>
        <p:txBody>
          <a:bodyPr>
            <a:normAutofit fontScale="90000"/>
          </a:bodyPr>
          <a:lstStyle/>
          <a:p>
            <a:r>
              <a:rPr lang="fr-FR" b="1" dirty="0"/>
              <a:t>LE CLIMAT</a:t>
            </a:r>
            <a:br>
              <a:rPr lang="it-IT" dirty="0"/>
            </a:br>
            <a:r>
              <a:rPr lang="fr-FR" dirty="0"/>
              <a:t>Le climat océanique est présent dans les régions de l'Ouest, avec des pluies abondantes toute l'année.</a:t>
            </a:r>
            <a:br>
              <a:rPr lang="it-IT" dirty="0"/>
            </a:br>
            <a:r>
              <a:rPr lang="fr-FR" dirty="0"/>
              <a:t>Au centre du pays le climat est continental, avec des hivers froids.</a:t>
            </a:r>
            <a:br>
              <a:rPr lang="it-IT" dirty="0"/>
            </a:br>
            <a:r>
              <a:rPr lang="fr-FR" dirty="0"/>
              <a:t>Au sud, le climat méditerranéen apporte des étés chauds et ensoleillés et des hivers doux, tandis que le climat montagnard caractérise la région des Alpes et des Pyrénées.</a:t>
            </a:r>
            <a:br>
              <a:rPr lang="it-IT" dirty="0"/>
            </a:br>
            <a:endParaRPr lang="it-IT" dirty="0"/>
          </a:p>
        </p:txBody>
      </p:sp>
    </p:spTree>
    <p:extLst>
      <p:ext uri="{BB962C8B-B14F-4D97-AF65-F5344CB8AC3E}">
        <p14:creationId xmlns:p14="http://schemas.microsoft.com/office/powerpoint/2010/main" val="3190910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Shape 54" descr="BANDIERAA.gif"/>
          <p:cNvPicPr preferRelativeResize="0"/>
          <p:nvPr/>
        </p:nvPicPr>
        <p:blipFill>
          <a:blip r:embed="rId3">
            <a:alphaModFix/>
          </a:blip>
          <a:stretch>
            <a:fillRect/>
          </a:stretch>
        </p:blipFill>
        <p:spPr>
          <a:xfrm>
            <a:off x="0" y="-125233"/>
            <a:ext cx="12306867" cy="6795332"/>
          </a:xfrm>
          <a:prstGeom prst="rect">
            <a:avLst/>
          </a:prstGeom>
          <a:noFill/>
          <a:ln>
            <a:noFill/>
          </a:ln>
        </p:spPr>
      </p:pic>
      <p:sp>
        <p:nvSpPr>
          <p:cNvPr id="55" name="Shape 55"/>
          <p:cNvSpPr txBox="1">
            <a:spLocks noGrp="1"/>
          </p:cNvSpPr>
          <p:nvPr>
            <p:ph type="ctrTitle"/>
          </p:nvPr>
        </p:nvSpPr>
        <p:spPr>
          <a:xfrm>
            <a:off x="473033" y="2607033"/>
            <a:ext cx="11360800" cy="1330800"/>
          </a:xfrm>
          <a:prstGeom prst="rect">
            <a:avLst/>
          </a:prstGeom>
        </p:spPr>
        <p:txBody>
          <a:bodyPr vert="horz" lIns="121900" tIns="121900" rIns="121900" bIns="121900" rtlCol="0" anchor="b" anchorCtr="0">
            <a:noAutofit/>
          </a:bodyPr>
          <a:lstStyle/>
          <a:p>
            <a:pPr>
              <a:spcBef>
                <a:spcPts val="0"/>
              </a:spcBef>
            </a:pPr>
            <a:r>
              <a:rPr lang="it">
                <a:solidFill>
                  <a:srgbClr val="000000"/>
                </a:solidFill>
              </a:rPr>
              <a:t>UNITED KINGDOM</a:t>
            </a:r>
          </a:p>
        </p:txBody>
      </p:sp>
      <p:sp>
        <p:nvSpPr>
          <p:cNvPr id="56" name="Shape 56"/>
          <p:cNvSpPr txBox="1"/>
          <p:nvPr/>
        </p:nvSpPr>
        <p:spPr>
          <a:xfrm>
            <a:off x="3288067" y="2903000"/>
            <a:ext cx="9018800" cy="1052000"/>
          </a:xfrm>
          <a:prstGeom prst="rect">
            <a:avLst/>
          </a:prstGeom>
          <a:noFill/>
          <a:ln>
            <a:noFill/>
          </a:ln>
        </p:spPr>
        <p:txBody>
          <a:bodyPr lIns="121900" tIns="121900" rIns="121900" bIns="121900" anchor="t" anchorCtr="0">
            <a:noAutofit/>
          </a:bodyPr>
          <a:lstStyle/>
          <a:p>
            <a:endParaRPr sz="2400"/>
          </a:p>
        </p:txBody>
      </p:sp>
    </p:spTree>
    <p:extLst>
      <p:ext uri="{BB962C8B-B14F-4D97-AF65-F5344CB8AC3E}">
        <p14:creationId xmlns:p14="http://schemas.microsoft.com/office/powerpoint/2010/main" val="469893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415600" y="515067"/>
            <a:ext cx="11360800" cy="763600"/>
          </a:xfrm>
          <a:prstGeom prst="rect">
            <a:avLst/>
          </a:prstGeom>
        </p:spPr>
        <p:txBody>
          <a:bodyPr vert="horz" lIns="121900" tIns="121900" rIns="121900" bIns="121900" rtlCol="0" anchor="t" anchorCtr="0">
            <a:noAutofit/>
          </a:bodyPr>
          <a:lstStyle/>
          <a:p>
            <a:r>
              <a:rPr lang="it" sz="3200" b="1" dirty="0">
                <a:solidFill>
                  <a:srgbClr val="FF0000"/>
                </a:solidFill>
              </a:rPr>
              <a:t>The British flag – called Union Jack - is composed by:</a:t>
            </a:r>
          </a:p>
        </p:txBody>
      </p:sp>
      <p:sp>
        <p:nvSpPr>
          <p:cNvPr id="62" name="Shape 62"/>
          <p:cNvSpPr txBox="1">
            <a:spLocks noGrp="1"/>
          </p:cNvSpPr>
          <p:nvPr>
            <p:ph type="body" idx="1"/>
          </p:nvPr>
        </p:nvSpPr>
        <p:spPr>
          <a:xfrm>
            <a:off x="929315" y="4362967"/>
            <a:ext cx="3281951" cy="1801600"/>
          </a:xfrm>
          <a:prstGeom prst="rect">
            <a:avLst/>
          </a:prstGeom>
        </p:spPr>
        <p:txBody>
          <a:bodyPr vert="horz" lIns="121900" tIns="121900" rIns="121900" bIns="121900" rtlCol="0" anchor="t" anchorCtr="0">
            <a:noAutofit/>
          </a:bodyPr>
          <a:lstStyle/>
          <a:p>
            <a:pPr>
              <a:buNone/>
            </a:pPr>
            <a:r>
              <a:rPr lang="it" b="1" dirty="0"/>
              <a:t>St George’s flag for England</a:t>
            </a:r>
          </a:p>
        </p:txBody>
      </p:sp>
      <p:pic>
        <p:nvPicPr>
          <p:cNvPr id="63" name="Shape 63" descr="INGHILTERRR.png"/>
          <p:cNvPicPr preferRelativeResize="0"/>
          <p:nvPr/>
        </p:nvPicPr>
        <p:blipFill>
          <a:blip r:embed="rId3">
            <a:alphaModFix/>
          </a:blip>
          <a:stretch>
            <a:fillRect/>
          </a:stretch>
        </p:blipFill>
        <p:spPr>
          <a:xfrm>
            <a:off x="544533" y="1610633"/>
            <a:ext cx="3556000" cy="2133600"/>
          </a:xfrm>
          <a:prstGeom prst="rect">
            <a:avLst/>
          </a:prstGeom>
          <a:noFill/>
          <a:ln>
            <a:noFill/>
          </a:ln>
        </p:spPr>
      </p:pic>
      <p:sp>
        <p:nvSpPr>
          <p:cNvPr id="64" name="Shape 64"/>
          <p:cNvSpPr/>
          <p:nvPr/>
        </p:nvSpPr>
        <p:spPr>
          <a:xfrm>
            <a:off x="2056333" y="3801217"/>
            <a:ext cx="532400" cy="532400"/>
          </a:xfrm>
          <a:prstGeom prst="down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pic>
        <p:nvPicPr>
          <p:cNvPr id="65" name="Shape 65" descr="bbbbbb.jpg"/>
          <p:cNvPicPr preferRelativeResize="0"/>
          <p:nvPr/>
        </p:nvPicPr>
        <p:blipFill>
          <a:blip r:embed="rId4">
            <a:alphaModFix/>
          </a:blip>
          <a:stretch>
            <a:fillRect/>
          </a:stretch>
        </p:blipFill>
        <p:spPr>
          <a:xfrm>
            <a:off x="4491601" y="1481866"/>
            <a:ext cx="2992700" cy="2262365"/>
          </a:xfrm>
          <a:prstGeom prst="rect">
            <a:avLst/>
          </a:prstGeom>
          <a:noFill/>
          <a:ln>
            <a:noFill/>
          </a:ln>
        </p:spPr>
      </p:pic>
      <p:sp>
        <p:nvSpPr>
          <p:cNvPr id="66" name="Shape 66"/>
          <p:cNvSpPr/>
          <p:nvPr/>
        </p:nvSpPr>
        <p:spPr>
          <a:xfrm>
            <a:off x="5721749" y="3882633"/>
            <a:ext cx="532400" cy="532400"/>
          </a:xfrm>
          <a:prstGeom prst="down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pic>
        <p:nvPicPr>
          <p:cNvPr id="67" name="Shape 67" descr="SCOZIAAA.png"/>
          <p:cNvPicPr preferRelativeResize="0"/>
          <p:nvPr/>
        </p:nvPicPr>
        <p:blipFill>
          <a:blip r:embed="rId5">
            <a:alphaModFix/>
          </a:blip>
          <a:stretch>
            <a:fillRect/>
          </a:stretch>
        </p:blipFill>
        <p:spPr>
          <a:xfrm>
            <a:off x="8468400" y="1839233"/>
            <a:ext cx="2794000" cy="1676400"/>
          </a:xfrm>
          <a:prstGeom prst="rect">
            <a:avLst/>
          </a:prstGeom>
          <a:noFill/>
          <a:ln>
            <a:noFill/>
          </a:ln>
        </p:spPr>
      </p:pic>
      <p:sp>
        <p:nvSpPr>
          <p:cNvPr id="68" name="Shape 68"/>
          <p:cNvSpPr/>
          <p:nvPr/>
        </p:nvSpPr>
        <p:spPr>
          <a:xfrm>
            <a:off x="9599183" y="3882633"/>
            <a:ext cx="532400" cy="532400"/>
          </a:xfrm>
          <a:prstGeom prst="down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69" name="Shape 69"/>
          <p:cNvSpPr txBox="1"/>
          <p:nvPr/>
        </p:nvSpPr>
        <p:spPr>
          <a:xfrm>
            <a:off x="8225536" y="4509333"/>
            <a:ext cx="4628997" cy="666800"/>
          </a:xfrm>
          <a:prstGeom prst="rect">
            <a:avLst/>
          </a:prstGeom>
          <a:noFill/>
          <a:ln>
            <a:noFill/>
          </a:ln>
        </p:spPr>
        <p:txBody>
          <a:bodyPr lIns="121900" tIns="121900" rIns="121900" bIns="121900" anchor="t" anchorCtr="0">
            <a:noAutofit/>
          </a:bodyPr>
          <a:lstStyle/>
          <a:p>
            <a:r>
              <a:rPr lang="it" sz="2400" b="1" dirty="0"/>
              <a:t>St Andrew’s flag for Scotland</a:t>
            </a:r>
          </a:p>
        </p:txBody>
      </p:sp>
      <p:pic>
        <p:nvPicPr>
          <p:cNvPr id="70" name="Shape 70" descr="GALLESS.gif"/>
          <p:cNvPicPr preferRelativeResize="0"/>
          <p:nvPr/>
        </p:nvPicPr>
        <p:blipFill>
          <a:blip r:embed="rId6">
            <a:alphaModFix/>
          </a:blip>
          <a:stretch>
            <a:fillRect/>
          </a:stretch>
        </p:blipFill>
        <p:spPr>
          <a:xfrm>
            <a:off x="527008" y="5534367"/>
            <a:ext cx="2514587" cy="1676400"/>
          </a:xfrm>
          <a:prstGeom prst="rect">
            <a:avLst/>
          </a:prstGeom>
          <a:noFill/>
          <a:ln>
            <a:noFill/>
          </a:ln>
        </p:spPr>
      </p:pic>
      <p:sp>
        <p:nvSpPr>
          <p:cNvPr id="71" name="Shape 71"/>
          <p:cNvSpPr txBox="1"/>
          <p:nvPr/>
        </p:nvSpPr>
        <p:spPr>
          <a:xfrm>
            <a:off x="4415433" y="5831167"/>
            <a:ext cx="6413932" cy="666800"/>
          </a:xfrm>
          <a:prstGeom prst="rect">
            <a:avLst/>
          </a:prstGeom>
          <a:noFill/>
          <a:ln>
            <a:noFill/>
          </a:ln>
        </p:spPr>
        <p:txBody>
          <a:bodyPr lIns="121900" tIns="121900" rIns="121900" bIns="121900" anchor="t" anchorCtr="0">
            <a:noAutofit/>
          </a:bodyPr>
          <a:lstStyle/>
          <a:p>
            <a:r>
              <a:rPr lang="it-IT" sz="2400" b="1" dirty="0"/>
              <a:t>T</a:t>
            </a:r>
            <a:r>
              <a:rPr lang="it" sz="2400" b="1" dirty="0"/>
              <a:t>he Red Dragon of </a:t>
            </a:r>
            <a:r>
              <a:rPr lang="it" sz="2400" b="1"/>
              <a:t>St David for Wales </a:t>
            </a:r>
            <a:r>
              <a:rPr lang="it" sz="2400" b="1" dirty="0"/>
              <a:t>isn’t in the </a:t>
            </a:r>
            <a:r>
              <a:rPr lang="it" sz="2400" b="1"/>
              <a:t>Union Jack!</a:t>
            </a:r>
            <a:endParaRPr lang="it" sz="2400" b="1" dirty="0"/>
          </a:p>
        </p:txBody>
      </p:sp>
      <p:sp>
        <p:nvSpPr>
          <p:cNvPr id="72" name="Shape 72"/>
          <p:cNvSpPr/>
          <p:nvPr/>
        </p:nvSpPr>
        <p:spPr>
          <a:xfrm>
            <a:off x="3366367" y="5859767"/>
            <a:ext cx="830000" cy="512800"/>
          </a:xfrm>
          <a:prstGeom prst="lef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73" name="Shape 73"/>
          <p:cNvSpPr txBox="1"/>
          <p:nvPr/>
        </p:nvSpPr>
        <p:spPr>
          <a:xfrm>
            <a:off x="4491601" y="4509333"/>
            <a:ext cx="3589700" cy="838891"/>
          </a:xfrm>
          <a:prstGeom prst="rect">
            <a:avLst/>
          </a:prstGeom>
          <a:noFill/>
          <a:ln>
            <a:noFill/>
          </a:ln>
        </p:spPr>
        <p:txBody>
          <a:bodyPr lIns="121900" tIns="121900" rIns="121900" bIns="121900" anchor="t" anchorCtr="0">
            <a:noAutofit/>
          </a:bodyPr>
          <a:lstStyle/>
          <a:p>
            <a:r>
              <a:rPr lang="it" sz="2400" b="1" dirty="0"/>
              <a:t>St Patrick’s flag for Northern Ireland </a:t>
            </a:r>
          </a:p>
        </p:txBody>
      </p:sp>
    </p:spTree>
    <p:extLst>
      <p:ext uri="{BB962C8B-B14F-4D97-AF65-F5344CB8AC3E}">
        <p14:creationId xmlns:p14="http://schemas.microsoft.com/office/powerpoint/2010/main" val="410202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p:nvPr/>
        </p:nvSpPr>
        <p:spPr>
          <a:xfrm>
            <a:off x="7734833" y="5433167"/>
            <a:ext cx="9018800" cy="1052000"/>
          </a:xfrm>
          <a:prstGeom prst="rect">
            <a:avLst/>
          </a:prstGeom>
          <a:noFill/>
          <a:ln>
            <a:noFill/>
          </a:ln>
        </p:spPr>
        <p:txBody>
          <a:bodyPr lIns="121900" tIns="121900" rIns="121900" bIns="121900" anchor="t" anchorCtr="0">
            <a:noAutofit/>
          </a:bodyPr>
          <a:lstStyle/>
          <a:p>
            <a:endParaRPr sz="2400"/>
          </a:p>
        </p:txBody>
      </p:sp>
      <p:pic>
        <p:nvPicPr>
          <p:cNvPr id="79" name="Shape 79" descr="BELLLLLAAAA.png"/>
          <p:cNvPicPr preferRelativeResize="0"/>
          <p:nvPr/>
        </p:nvPicPr>
        <p:blipFill>
          <a:blip r:embed="rId3">
            <a:alphaModFix/>
          </a:blip>
          <a:stretch>
            <a:fillRect/>
          </a:stretch>
        </p:blipFill>
        <p:spPr>
          <a:xfrm>
            <a:off x="0" y="0"/>
            <a:ext cx="12192000" cy="6858000"/>
          </a:xfrm>
          <a:prstGeom prst="rect">
            <a:avLst/>
          </a:prstGeom>
          <a:noFill/>
          <a:ln>
            <a:noFill/>
          </a:ln>
        </p:spPr>
      </p:pic>
    </p:spTree>
    <p:extLst>
      <p:ext uri="{BB962C8B-B14F-4D97-AF65-F5344CB8AC3E}">
        <p14:creationId xmlns:p14="http://schemas.microsoft.com/office/powerpoint/2010/main" val="621667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52967" y="624667"/>
            <a:ext cx="11360800" cy="1316800"/>
          </a:xfrm>
          <a:prstGeom prst="rect">
            <a:avLst/>
          </a:prstGeom>
        </p:spPr>
        <p:txBody>
          <a:bodyPr vert="horz" lIns="121900" tIns="121900" rIns="121900" bIns="121900" rtlCol="0" anchor="t" anchorCtr="0">
            <a:noAutofit/>
          </a:bodyPr>
          <a:lstStyle/>
          <a:p>
            <a:r>
              <a:rPr lang="it" sz="8000">
                <a:solidFill>
                  <a:srgbClr val="FF0000"/>
                </a:solidFill>
              </a:rPr>
              <a:t>ENGLAND:</a:t>
            </a:r>
          </a:p>
        </p:txBody>
      </p:sp>
      <p:sp>
        <p:nvSpPr>
          <p:cNvPr id="85" name="Shape 85"/>
          <p:cNvSpPr txBox="1">
            <a:spLocks noGrp="1"/>
          </p:cNvSpPr>
          <p:nvPr>
            <p:ph type="body" idx="1"/>
          </p:nvPr>
        </p:nvSpPr>
        <p:spPr>
          <a:xfrm>
            <a:off x="415600" y="2035467"/>
            <a:ext cx="7538400" cy="4056400"/>
          </a:xfrm>
          <a:prstGeom prst="rect">
            <a:avLst/>
          </a:prstGeom>
        </p:spPr>
        <p:txBody>
          <a:bodyPr vert="horz" lIns="121900" tIns="121900" rIns="121900" bIns="121900" rtlCol="0" anchor="t" anchorCtr="0">
            <a:noAutofit/>
          </a:bodyPr>
          <a:lstStyle/>
          <a:p>
            <a:pPr>
              <a:buNone/>
            </a:pPr>
            <a:r>
              <a:rPr lang="it" dirty="0"/>
              <a:t>It’s big! The population is 53 million. </a:t>
            </a:r>
          </a:p>
          <a:p>
            <a:pPr>
              <a:buNone/>
            </a:pPr>
            <a:r>
              <a:rPr lang="it" dirty="0"/>
              <a:t>The BIG BEN is situated in London. London is the capital city of England. It’s a very big city. The symbol of England is a red rose. </a:t>
            </a:r>
          </a:p>
        </p:txBody>
      </p:sp>
      <p:pic>
        <p:nvPicPr>
          <p:cNvPr id="86" name="Shape 86" descr="BIGGG BANGGG.jpg"/>
          <p:cNvPicPr preferRelativeResize="0"/>
          <p:nvPr/>
        </p:nvPicPr>
        <p:blipFill>
          <a:blip r:embed="rId3">
            <a:alphaModFix/>
          </a:blip>
          <a:stretch>
            <a:fillRect/>
          </a:stretch>
        </p:blipFill>
        <p:spPr>
          <a:xfrm>
            <a:off x="8096866" y="1017732"/>
            <a:ext cx="2994533" cy="3992701"/>
          </a:xfrm>
          <a:prstGeom prst="rect">
            <a:avLst/>
          </a:prstGeom>
          <a:noFill/>
          <a:ln>
            <a:noFill/>
          </a:ln>
        </p:spPr>
      </p:pic>
      <p:sp>
        <p:nvSpPr>
          <p:cNvPr id="87" name="Shape 87"/>
          <p:cNvSpPr/>
          <p:nvPr/>
        </p:nvSpPr>
        <p:spPr>
          <a:xfrm>
            <a:off x="7470465" y="3703667"/>
            <a:ext cx="626400" cy="360000"/>
          </a:xfrm>
          <a:prstGeom prs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pic>
        <p:nvPicPr>
          <p:cNvPr id="88" name="Shape 88" descr="rossseeee.png"/>
          <p:cNvPicPr preferRelativeResize="0"/>
          <p:nvPr/>
        </p:nvPicPr>
        <p:blipFill>
          <a:blip r:embed="rId4">
            <a:alphaModFix/>
          </a:blip>
          <a:stretch>
            <a:fillRect/>
          </a:stretch>
        </p:blipFill>
        <p:spPr>
          <a:xfrm>
            <a:off x="2049216" y="5010438"/>
            <a:ext cx="2481683" cy="1858861"/>
          </a:xfrm>
          <a:prstGeom prst="rect">
            <a:avLst/>
          </a:prstGeom>
          <a:noFill/>
          <a:ln>
            <a:noFill/>
          </a:ln>
        </p:spPr>
      </p:pic>
      <p:sp>
        <p:nvSpPr>
          <p:cNvPr id="89" name="Shape 89"/>
          <p:cNvSpPr/>
          <p:nvPr/>
        </p:nvSpPr>
        <p:spPr>
          <a:xfrm>
            <a:off x="2724400" y="4196233"/>
            <a:ext cx="626400" cy="688800"/>
          </a:xfrm>
          <a:prstGeom prst="down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Tree>
    <p:extLst>
      <p:ext uri="{BB962C8B-B14F-4D97-AF65-F5344CB8AC3E}">
        <p14:creationId xmlns:p14="http://schemas.microsoft.com/office/powerpoint/2010/main" val="238596192"/>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TotalTime>
  <Words>221</Words>
  <Application>Microsoft Office PowerPoint</Application>
  <PresentationFormat>Widescreen</PresentationFormat>
  <Paragraphs>25</Paragraphs>
  <Slides>12</Slides>
  <Notes>7</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Calibri</vt:lpstr>
      <vt:lpstr>Century Gothic</vt:lpstr>
      <vt:lpstr>Times New Roman</vt:lpstr>
      <vt:lpstr>Wingdings 3</vt:lpstr>
      <vt:lpstr>Filo</vt:lpstr>
      <vt:lpstr>Presentazione standard di PowerPoint</vt:lpstr>
      <vt:lpstr>FRONTIÈRES  La France est limitée à l'est par la Belgique, le Luxembourg, l'Allemagne, la Suisse et l'Italie au sud-est par le Principauté de Monaco et au sud-ouest par le Principauté d'Andorre et par l'Espagne. Au sud elle est bordée par la Mer Méditerranée, à l'ouest par l'Océan Atlantique et au nord par la Manche.  </vt:lpstr>
      <vt:lpstr>LE TERRITOIRE Ses principales chaînes montagneuses sont: les Alpes, les Pyrénées et le Massif Central, qui se trouve au centre du pays. Les grandes plaines françaises sont le Bassin Parisien, la plaine d'Alsace, la Vallée du Rhône et le Bassin Aquitain. </vt:lpstr>
      <vt:lpstr>LES FLEUVES Les principaux fleuves français sont la Loire, qui est le fleuve le plus long, la Seine et la Garonne, qui se jettent dans l'Océan Atlantique. Au contraire, le Rhône se jette dans la Mer Méditerranée par un vaste delta, la Camargue.   LES CÔTES  En France il y a plus de 4000 kilomètres de côtes. L'aspect du littoral français est très varié : il y a des côtes basses avec des plages sableuses et des dunes, des marais, des côtes rocheuses avec des falaises. </vt:lpstr>
      <vt:lpstr>LE CLIMAT Le climat océanique est présent dans les régions de l'Ouest, avec des pluies abondantes toute l'année. Au centre du pays le climat est continental, avec des hivers froids. Au sud, le climat méditerranéen apporte des étés chauds et ensoleillés et des hivers doux, tandis que le climat montagnard caractérise la région des Alpes et des Pyrénées. </vt:lpstr>
      <vt:lpstr>UNITED KINGDOM</vt:lpstr>
      <vt:lpstr>The British flag – called Union Jack - is composed by:</vt:lpstr>
      <vt:lpstr>Presentazione standard di PowerPoint</vt:lpstr>
      <vt:lpstr>ENGLAND:</vt:lpstr>
      <vt:lpstr>SCOTLAND:</vt:lpstr>
      <vt:lpstr>NORTHERN  IRELAND: </vt:lpstr>
      <vt:lpstr>WALES: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Raffaella Paiosa</dc:creator>
  <cp:lastModifiedBy>Raffaella Paiosa</cp:lastModifiedBy>
  <cp:revision>10</cp:revision>
  <dcterms:created xsi:type="dcterms:W3CDTF">2017-04-24T06:42:06Z</dcterms:created>
  <dcterms:modified xsi:type="dcterms:W3CDTF">2017-05-06T10:14:12Z</dcterms:modified>
</cp:coreProperties>
</file>