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62" r:id="rId4"/>
    <p:sldId id="263" r:id="rId5"/>
    <p:sldId id="264" r:id="rId6"/>
    <p:sldId id="265" r:id="rId7"/>
    <p:sldId id="267" r:id="rId8"/>
    <p:sldId id="271" r:id="rId9"/>
    <p:sldId id="269" r:id="rId10"/>
    <p:sldId id="270" r:id="rId11"/>
    <p:sldId id="272" r:id="rId12"/>
    <p:sldId id="273" r:id="rId1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2" d="100"/>
          <a:sy n="42" d="100"/>
        </p:scale>
        <p:origin x="44" y="2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6475A7-E422-4A5D-BC93-373F913F7824}" type="datetimeFigureOut">
              <a:rPr lang="it-IT" smtClean="0"/>
              <a:pPr/>
              <a:t>09/05/2017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A4075D-9CC0-4A15-8A70-EB313A58464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21454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7D6C1AB6-0856-4B40-9432-EA11AB16C326}" type="slidenum">
              <a:rPr/>
              <a:pPr lvl="0"/>
              <a:t>4</a:t>
            </a:fld>
            <a:endParaRPr lang="it-IT"/>
          </a:p>
        </p:txBody>
      </p:sp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365368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BD904550-FBB9-408D-B55C-511428869ECB}" type="slidenum">
              <a:rPr/>
              <a:pPr lvl="0"/>
              <a:t>12</a:t>
            </a:fld>
            <a:endParaRPr lang="it-IT"/>
          </a:p>
        </p:txBody>
      </p:sp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2135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52118-124E-4B2D-AD04-AE8B1B8D1617}" type="datetimeFigureOut">
              <a:rPr lang="it-IT" smtClean="0"/>
              <a:pPr/>
              <a:t>09/05/2017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82DAB-CAD6-47FE-8699-41224F0759B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8966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52118-124E-4B2D-AD04-AE8B1B8D1617}" type="datetimeFigureOut">
              <a:rPr lang="it-IT" smtClean="0"/>
              <a:pPr/>
              <a:t>09/05/2017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82DAB-CAD6-47FE-8699-41224F0759B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566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52118-124E-4B2D-AD04-AE8B1B8D1617}" type="datetimeFigureOut">
              <a:rPr lang="it-IT" smtClean="0"/>
              <a:pPr/>
              <a:t>09/05/2017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82DAB-CAD6-47FE-8699-41224F0759B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87416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52118-124E-4B2D-AD04-AE8B1B8D1617}" type="datetimeFigureOut">
              <a:rPr lang="it-IT" smtClean="0"/>
              <a:pPr/>
              <a:t>09/05/2017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82DAB-CAD6-47FE-8699-41224F0759B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2184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52118-124E-4B2D-AD04-AE8B1B8D1617}" type="datetimeFigureOut">
              <a:rPr lang="it-IT" smtClean="0"/>
              <a:pPr/>
              <a:t>09/05/2017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82DAB-CAD6-47FE-8699-41224F0759B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9129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52118-124E-4B2D-AD04-AE8B1B8D1617}" type="datetimeFigureOut">
              <a:rPr lang="it-IT" smtClean="0"/>
              <a:pPr/>
              <a:t>09/05/2017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82DAB-CAD6-47FE-8699-41224F0759B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6298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52118-124E-4B2D-AD04-AE8B1B8D1617}" type="datetimeFigureOut">
              <a:rPr lang="it-IT" smtClean="0"/>
              <a:pPr/>
              <a:t>09/05/2017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82DAB-CAD6-47FE-8699-41224F0759B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3039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52118-124E-4B2D-AD04-AE8B1B8D1617}" type="datetimeFigureOut">
              <a:rPr lang="it-IT" smtClean="0"/>
              <a:pPr/>
              <a:t>09/05/2017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82DAB-CAD6-47FE-8699-41224F0759B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42792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52118-124E-4B2D-AD04-AE8B1B8D1617}" type="datetimeFigureOut">
              <a:rPr lang="it-IT" smtClean="0"/>
              <a:pPr/>
              <a:t>09/05/2017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82DAB-CAD6-47FE-8699-41224F0759B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5794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52118-124E-4B2D-AD04-AE8B1B8D1617}" type="datetimeFigureOut">
              <a:rPr lang="it-IT" smtClean="0"/>
              <a:pPr/>
              <a:t>09/05/2017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82DAB-CAD6-47FE-8699-41224F0759B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66992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52118-124E-4B2D-AD04-AE8B1B8D1617}" type="datetimeFigureOut">
              <a:rPr lang="it-IT" smtClean="0"/>
              <a:pPr/>
              <a:t>09/05/2017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82DAB-CAD6-47FE-8699-41224F0759B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6322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40000"/>
                <a:lumOff val="60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D52118-124E-4B2D-AD04-AE8B1B8D1617}" type="datetimeFigureOut">
              <a:rPr lang="it-IT" smtClean="0"/>
              <a:pPr/>
              <a:t>09/05/2017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F82DAB-CAD6-47FE-8699-41224F0759B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6064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 idx="4294967295"/>
          </p:nvPr>
        </p:nvSpPr>
        <p:spPr>
          <a:xfrm>
            <a:off x="1456840" y="1525319"/>
            <a:ext cx="9144000" cy="2387600"/>
          </a:xfrm>
        </p:spPr>
        <p:txBody>
          <a:bodyPr>
            <a:normAutofit fontScale="90000"/>
          </a:bodyPr>
          <a:lstStyle/>
          <a:p>
            <a:pPr algn="ctr"/>
            <a:r>
              <a:rPr lang="it-IT" sz="8000" dirty="0">
                <a:solidFill>
                  <a:srgbClr val="0070C0"/>
                </a:solidFill>
                <a:latin typeface="Algerian" pitchFamily="82" charset="0"/>
              </a:rPr>
              <a:t>Feste e tradizioni in Europa</a:t>
            </a:r>
          </a:p>
        </p:txBody>
      </p:sp>
    </p:spTree>
    <p:extLst>
      <p:ext uri="{BB962C8B-B14F-4D97-AF65-F5344CB8AC3E}">
        <p14:creationId xmlns:p14="http://schemas.microsoft.com/office/powerpoint/2010/main" val="16664792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111492" y="0"/>
            <a:ext cx="7772400" cy="917007"/>
          </a:xfrm>
        </p:spPr>
        <p:txBody>
          <a:bodyPr>
            <a:normAutofit/>
          </a:bodyPr>
          <a:lstStyle/>
          <a:p>
            <a:r>
              <a:rPr lang="it-IT" sz="5300" dirty="0">
                <a:solidFill>
                  <a:srgbClr val="FF0000"/>
                </a:solidFill>
              </a:rPr>
              <a:t>Irlanda: Festa</a:t>
            </a:r>
            <a:r>
              <a:rPr lang="it-IT" dirty="0">
                <a:latin typeface="Algerian" pitchFamily="82" charset="0"/>
              </a:rPr>
              <a:t> </a:t>
            </a:r>
            <a:r>
              <a:rPr lang="it-IT" sz="5300" dirty="0">
                <a:solidFill>
                  <a:srgbClr val="FF0000"/>
                </a:solidFill>
              </a:rPr>
              <a:t>di san Patrizio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037764" y="905759"/>
            <a:ext cx="9919855" cy="2971800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</a:pPr>
            <a:r>
              <a:rPr lang="it-IT" sz="9600" dirty="0"/>
              <a:t>La festa di san Patrizio (in irlandese: </a:t>
            </a:r>
            <a:r>
              <a:rPr lang="it-IT" sz="9600" dirty="0" err="1"/>
              <a:t>Lá</a:t>
            </a:r>
            <a:r>
              <a:rPr lang="it-IT" sz="9600" dirty="0"/>
              <a:t> 'le </a:t>
            </a:r>
            <a:r>
              <a:rPr lang="it-IT" sz="9600" dirty="0" err="1"/>
              <a:t>Pádraig</a:t>
            </a:r>
            <a:r>
              <a:rPr lang="it-IT" sz="9600" dirty="0"/>
              <a:t> oppure </a:t>
            </a:r>
            <a:r>
              <a:rPr lang="it-IT" sz="9600" dirty="0" err="1"/>
              <a:t>Lá</a:t>
            </a:r>
            <a:r>
              <a:rPr lang="it-IT" sz="9600" dirty="0"/>
              <a:t> </a:t>
            </a:r>
            <a:r>
              <a:rPr lang="it-IT" sz="9600" dirty="0" err="1"/>
              <a:t>Fhéile</a:t>
            </a:r>
            <a:r>
              <a:rPr lang="it-IT" sz="9600" dirty="0"/>
              <a:t> </a:t>
            </a:r>
            <a:r>
              <a:rPr lang="it-IT" sz="9600" dirty="0" err="1"/>
              <a:t>Pádraig</a:t>
            </a:r>
            <a:r>
              <a:rPr lang="it-IT" sz="9600" dirty="0"/>
              <a:t>, in inglese: Saint </a:t>
            </a:r>
            <a:r>
              <a:rPr lang="it-IT" sz="9600" dirty="0" err="1"/>
              <a:t>Patrick's</a:t>
            </a:r>
            <a:r>
              <a:rPr lang="it-IT" sz="9600" dirty="0"/>
              <a:t> </a:t>
            </a:r>
            <a:r>
              <a:rPr lang="it-IT" sz="9600" dirty="0" err="1"/>
              <a:t>Day</a:t>
            </a:r>
            <a:r>
              <a:rPr lang="it-IT" sz="9600" dirty="0"/>
              <a:t>, spesso chiamato anche St. </a:t>
            </a:r>
            <a:r>
              <a:rPr lang="it-IT" sz="9600" dirty="0" err="1"/>
              <a:t>Paddy's</a:t>
            </a:r>
            <a:r>
              <a:rPr lang="it-IT" sz="9600" dirty="0"/>
              <a:t> </a:t>
            </a:r>
            <a:r>
              <a:rPr lang="it-IT" sz="9600" dirty="0" err="1"/>
              <a:t>Day</a:t>
            </a:r>
            <a:r>
              <a:rPr lang="it-IT" sz="9600" dirty="0"/>
              <a:t> o più semplicemente </a:t>
            </a:r>
            <a:r>
              <a:rPr lang="it-IT" sz="9600" dirty="0" err="1"/>
              <a:t>Paddy's</a:t>
            </a:r>
            <a:r>
              <a:rPr lang="it-IT" sz="9600" dirty="0"/>
              <a:t> </a:t>
            </a:r>
            <a:r>
              <a:rPr lang="it-IT" sz="9600" dirty="0" err="1"/>
              <a:t>Day</a:t>
            </a:r>
            <a:r>
              <a:rPr lang="it-IT" sz="9600" dirty="0"/>
              <a:t>), è una festa di origine cristiana che si celebra il 17 marzo di ogni anno in onore di san Patrizio, patrono dell'Irlanda.</a:t>
            </a:r>
          </a:p>
          <a:p>
            <a:pPr>
              <a:lnSpc>
                <a:spcPct val="120000"/>
              </a:lnSpc>
            </a:pPr>
            <a:r>
              <a:rPr lang="it-IT" sz="9600" dirty="0"/>
              <a:t>Il 17 marzo è festa nazionale nella Repubblica d'Irlanda. Tale ricorrenza viene celebrata anche in altri paesi del mondo, in particolar modo quelli interessati da una significativa immigrazione irlandese.</a:t>
            </a:r>
            <a:br>
              <a:rPr lang="it-IT" sz="9600" dirty="0"/>
            </a:br>
            <a:r>
              <a:rPr lang="it-IT" sz="9600" dirty="0"/>
              <a:t>Caratteristiche della festa di san Patrizio sono anche le sfilate per le vie cittadine, soprattutto a Dublino, a </a:t>
            </a:r>
            <a:r>
              <a:rPr lang="it-IT" sz="9600" dirty="0" err="1"/>
              <a:t>Montréal</a:t>
            </a:r>
            <a:r>
              <a:rPr lang="it-IT" sz="9600" dirty="0"/>
              <a:t>, New York, Chicago e Boston</a:t>
            </a:r>
          </a:p>
          <a:p>
            <a:pPr>
              <a:lnSpc>
                <a:spcPct val="120000"/>
              </a:lnSpc>
            </a:pPr>
            <a:r>
              <a:rPr lang="it-IT" sz="9600" dirty="0"/>
              <a:t>La festa di san Patrizio è stata inserita nel calendario liturgico della Chiesa cattolica già all'inizio del XVII secolo su pressione dello storico, nonché frate francescano, Luca </a:t>
            </a:r>
            <a:r>
              <a:rPr lang="it-IT" sz="9600" dirty="0" err="1"/>
              <a:t>Wadding</a:t>
            </a:r>
            <a:r>
              <a:rPr lang="it-IT" sz="9600" dirty="0"/>
              <a:t>, nato a </a:t>
            </a:r>
            <a:r>
              <a:rPr lang="it-IT" sz="9600" dirty="0" err="1"/>
              <a:t>Waterford</a:t>
            </a:r>
            <a:r>
              <a:rPr lang="it-IT" sz="9600" dirty="0"/>
              <a:t> (Irlanda sud-orientale). Il santo missionario veniva però già celebrato in alcune chiese irlandesi da parecchio tempo prima. In Italia era sempre celebrato a Bobbio, per il legame tra l'abbazia, il santo abate irlandese San Colombano e la terra d'Irlanda</a:t>
            </a:r>
          </a:p>
          <a:p>
            <a:endParaRPr lang="it-IT" sz="7200" dirty="0"/>
          </a:p>
          <a:p>
            <a:endParaRPr lang="it-IT" sz="7200" dirty="0"/>
          </a:p>
          <a:p>
            <a:endParaRPr lang="it-IT" sz="7200" dirty="0"/>
          </a:p>
          <a:p>
            <a:endParaRPr lang="it-IT" sz="7200" dirty="0"/>
          </a:p>
          <a:p>
            <a:endParaRPr lang="it-IT" sz="7200" dirty="0"/>
          </a:p>
          <a:p>
            <a:endParaRPr lang="it-IT" sz="7200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634291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065785" y="166255"/>
            <a:ext cx="7772400" cy="957555"/>
          </a:xfrm>
        </p:spPr>
        <p:txBody>
          <a:bodyPr>
            <a:normAutofit/>
          </a:bodyPr>
          <a:lstStyle/>
          <a:p>
            <a:r>
              <a:rPr lang="it-IT" sz="5300" dirty="0">
                <a:solidFill>
                  <a:srgbClr val="FF0000"/>
                </a:solidFill>
              </a:rPr>
              <a:t>Grecia: festival di Atene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83533" y="1345483"/>
            <a:ext cx="8136904" cy="1944216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10000"/>
              </a:lnSpc>
            </a:pPr>
            <a:r>
              <a:rPr lang="it-IT" sz="2800" dirty="0"/>
              <a:t>È una manifestazione estiva che si tiene ogni anno, da giugno a settembre, negli antichi teatri greci, come quello di Epidauro.                Il festival è caratterizzato da grandiosi spettacoli teatrali all’aperto, musicali (opera, musica classica …) e di danza. L’ultimo festival si è tenuto nell’estate 2016 ed è stato caratterizzato da più di 70 eventi e dalla presenza di spettacoli stranieri e moderni.</a:t>
            </a:r>
          </a:p>
        </p:txBody>
      </p:sp>
      <p:pic>
        <p:nvPicPr>
          <p:cNvPr id="4" name="Immagine 3" descr="athens-festiv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87902" y="3643745"/>
            <a:ext cx="4664084" cy="2926223"/>
          </a:xfrm>
          <a:prstGeom prst="rect">
            <a:avLst/>
          </a:prstGeom>
        </p:spPr>
      </p:pic>
      <p:pic>
        <p:nvPicPr>
          <p:cNvPr id="5" name="Immagine 4" descr="epidavrosnight600x4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56040" y="3643745"/>
            <a:ext cx="4389334" cy="2926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5615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>
          <a:xfrm>
            <a:off x="3813239" y="218694"/>
            <a:ext cx="2882206" cy="826380"/>
          </a:xfrm>
        </p:spPr>
        <p:txBody>
          <a:bodyPr wrap="square">
            <a:spAutoFit/>
          </a:bodyPr>
          <a:lstStyle/>
          <a:p>
            <a:pPr lvl="0"/>
            <a:r>
              <a:rPr lang="it-IT" sz="5300" dirty="0">
                <a:solidFill>
                  <a:srgbClr val="FF0000"/>
                </a:solidFill>
              </a:rPr>
              <a:t>La Russia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428625" y="1045074"/>
            <a:ext cx="9651435" cy="5895194"/>
          </a:xfrm>
          <a:prstGeom prst="rect">
            <a:avLst/>
          </a:prstGeom>
          <a:noFill/>
          <a:ln>
            <a:noFill/>
          </a:ln>
        </p:spPr>
        <p:txBody>
          <a:bodyPr vert="horz" wrap="none" lIns="81646" tIns="40823" rIns="81646" bIns="40823" anchorCtr="0" compatLnSpc="0"/>
          <a:lstStyle/>
          <a:p>
            <a:pPr hangingPunct="0"/>
            <a:r>
              <a:rPr lang="it-IT" sz="1633" dirty="0">
                <a:latin typeface="Arial" pitchFamily="18"/>
                <a:ea typeface="Microsoft YaHei" pitchFamily="2"/>
                <a:cs typeface="Arial" pitchFamily="2"/>
              </a:rPr>
              <a:t>La Giornata dell'unità nazionale, in russo: </a:t>
            </a:r>
            <a:r>
              <a:rPr lang="it-IT" sz="1633" dirty="0" err="1">
                <a:latin typeface="Arial" pitchFamily="18"/>
                <a:ea typeface="Microsoft YaHei" pitchFamily="2"/>
                <a:cs typeface="Arial" pitchFamily="2"/>
              </a:rPr>
              <a:t>День</a:t>
            </a:r>
            <a:r>
              <a:rPr lang="it-IT" sz="1633" dirty="0">
                <a:latin typeface="Arial" pitchFamily="18"/>
                <a:ea typeface="Microsoft YaHei" pitchFamily="2"/>
                <a:cs typeface="Arial" pitchFamily="2"/>
              </a:rPr>
              <a:t> </a:t>
            </a:r>
            <a:r>
              <a:rPr lang="it-IT" sz="1633" dirty="0" err="1">
                <a:latin typeface="Arial" pitchFamily="18"/>
                <a:ea typeface="Microsoft YaHei" pitchFamily="2"/>
                <a:cs typeface="Arial" pitchFamily="2"/>
              </a:rPr>
              <a:t>народного</a:t>
            </a:r>
            <a:r>
              <a:rPr lang="it-IT" sz="1633" dirty="0">
                <a:latin typeface="Arial" pitchFamily="18"/>
                <a:ea typeface="Microsoft YaHei" pitchFamily="2"/>
                <a:cs typeface="Arial" pitchFamily="2"/>
              </a:rPr>
              <a:t> </a:t>
            </a:r>
            <a:r>
              <a:rPr lang="it-IT" sz="1633" dirty="0" err="1">
                <a:latin typeface="Arial" pitchFamily="18"/>
                <a:ea typeface="Microsoft YaHei" pitchFamily="2"/>
                <a:cs typeface="Arial" pitchFamily="2"/>
              </a:rPr>
              <a:t>единства</a:t>
            </a:r>
            <a:endParaRPr lang="it-IT" sz="1633" dirty="0">
              <a:latin typeface="Arial" pitchFamily="18"/>
              <a:ea typeface="Microsoft YaHei" pitchFamily="2"/>
              <a:cs typeface="Arial" pitchFamily="2"/>
            </a:endParaRPr>
          </a:p>
          <a:p>
            <a:pPr hangingPunct="0"/>
            <a:r>
              <a:rPr lang="it-IT" sz="1633" dirty="0">
                <a:latin typeface="Arial" pitchFamily="18"/>
                <a:ea typeface="Microsoft YaHei" pitchFamily="2"/>
                <a:cs typeface="Arial" pitchFamily="2"/>
              </a:rPr>
              <a:t>è una festività nazionale celebrata il 4 novembre in Russia dal 2005 e fino al 1917 nell'impero russo. </a:t>
            </a:r>
          </a:p>
          <a:p>
            <a:pPr hangingPunct="0"/>
            <a:r>
              <a:rPr lang="it-IT" sz="1633" dirty="0">
                <a:latin typeface="Arial" pitchFamily="18"/>
                <a:ea typeface="Microsoft YaHei" pitchFamily="2"/>
                <a:cs typeface="Arial" pitchFamily="2"/>
              </a:rPr>
              <a:t>La data di questa commemorazione ricorda nello specifico la cacciata dei Polacchi e dei Lituani da Mosca, </a:t>
            </a:r>
          </a:p>
          <a:p>
            <a:pPr hangingPunct="0"/>
            <a:r>
              <a:rPr lang="it-IT" sz="1633" dirty="0">
                <a:latin typeface="Arial" pitchFamily="18"/>
                <a:ea typeface="Microsoft YaHei" pitchFamily="2"/>
                <a:cs typeface="Arial" pitchFamily="2"/>
              </a:rPr>
              <a:t>avvenuta nel Novembre 1612. </a:t>
            </a:r>
          </a:p>
          <a:p>
            <a:pPr hangingPunct="0"/>
            <a:r>
              <a:rPr lang="it-IT" sz="1633" dirty="0">
                <a:latin typeface="Arial" pitchFamily="18"/>
                <a:ea typeface="Microsoft YaHei" pitchFamily="2"/>
                <a:cs typeface="Arial" pitchFamily="2"/>
              </a:rPr>
              <a:t>Già nel 1613 vi era una festa nazionale istituita dallo zar Michele di Russia </a:t>
            </a:r>
          </a:p>
          <a:p>
            <a:pPr hangingPunct="0"/>
            <a:r>
              <a:rPr lang="it-IT" sz="1633" dirty="0">
                <a:latin typeface="Arial" pitchFamily="18"/>
                <a:ea typeface="Microsoft YaHei" pitchFamily="2"/>
                <a:cs typeface="Arial" pitchFamily="2"/>
              </a:rPr>
              <a:t>con il nome di Giorno della liberazione di Mosca dagli invasori Polacchi la festa, </a:t>
            </a:r>
          </a:p>
          <a:p>
            <a:pPr hangingPunct="0"/>
            <a:r>
              <a:rPr lang="it-IT" sz="1633" dirty="0">
                <a:latin typeface="Arial" pitchFamily="18"/>
                <a:ea typeface="Microsoft YaHei" pitchFamily="2"/>
                <a:cs typeface="Arial" pitchFamily="2"/>
              </a:rPr>
              <a:t>inizialmente celebrata in ottobre venne abbandonata nel 1917. </a:t>
            </a:r>
          </a:p>
          <a:p>
            <a:pPr hangingPunct="0"/>
            <a:r>
              <a:rPr lang="it-IT" sz="1633" dirty="0">
                <a:latin typeface="Arial" pitchFamily="18"/>
                <a:ea typeface="Microsoft YaHei" pitchFamily="2"/>
                <a:cs typeface="Arial" pitchFamily="2"/>
              </a:rPr>
              <a:t>Ma in generale celebra anche la fine del Periodo dei Torbidi ed in parte sostituisce il 7 novembre, </a:t>
            </a:r>
          </a:p>
          <a:p>
            <a:pPr hangingPunct="0"/>
            <a:r>
              <a:rPr lang="it-IT" sz="1633" dirty="0">
                <a:latin typeface="Arial" pitchFamily="18"/>
                <a:ea typeface="Microsoft YaHei" pitchFamily="2"/>
                <a:cs typeface="Arial" pitchFamily="2"/>
              </a:rPr>
              <a:t>che in epoca sovietica e fino al 2004, celebrava la rivoluzione russa.</a:t>
            </a:r>
          </a:p>
          <a:p>
            <a:pPr hangingPunct="0"/>
            <a:r>
              <a:rPr lang="it-IT" sz="1633" dirty="0">
                <a:latin typeface="Arial" pitchFamily="18"/>
                <a:ea typeface="Microsoft YaHei" pitchFamily="2"/>
                <a:cs typeface="Arial" pitchFamily="2"/>
              </a:rPr>
              <a:t>Anche la Chiesa ortodossa russa celebra questo giorno con la festa per la Madonna di Kazan'.</a:t>
            </a:r>
          </a:p>
          <a:p>
            <a:pPr hangingPunct="0"/>
            <a:endParaRPr lang="it-IT" sz="1633" dirty="0">
              <a:latin typeface="Arial" pitchFamily="18"/>
              <a:ea typeface="Microsoft YaHei" pitchFamily="2"/>
              <a:cs typeface="Arial" pitchFamily="2"/>
            </a:endParaRPr>
          </a:p>
          <a:p>
            <a:pPr hangingPunct="0"/>
            <a:r>
              <a:rPr lang="it-IT" sz="1633" dirty="0">
                <a:latin typeface="Arial" pitchFamily="18"/>
                <a:ea typeface="Microsoft YaHei" pitchFamily="2"/>
                <a:cs typeface="Arial" pitchFamily="2"/>
              </a:rPr>
              <a:t>Popolarità</a:t>
            </a:r>
          </a:p>
          <a:p>
            <a:pPr hangingPunct="0"/>
            <a:r>
              <a:rPr lang="it-IT" sz="1633" dirty="0">
                <a:latin typeface="Arial" pitchFamily="18"/>
                <a:ea typeface="Microsoft YaHei" pitchFamily="2"/>
                <a:cs typeface="Arial" pitchFamily="2"/>
              </a:rPr>
              <a:t>La popolarità di questa festa, secondo un recente sondaggio (2007), </a:t>
            </a:r>
          </a:p>
          <a:p>
            <a:pPr hangingPunct="0"/>
            <a:r>
              <a:rPr lang="it-IT" sz="1633" dirty="0">
                <a:latin typeface="Arial" pitchFamily="18"/>
                <a:ea typeface="Microsoft YaHei" pitchFamily="2"/>
                <a:cs typeface="Arial" pitchFamily="2"/>
              </a:rPr>
              <a:t>è piuttosto scarsa, solo il 23% dei Russi conosce il nome della festa, </a:t>
            </a:r>
          </a:p>
          <a:p>
            <a:pPr hangingPunct="0"/>
            <a:r>
              <a:rPr lang="it-IT" sz="1633" dirty="0">
                <a:latin typeface="Arial" pitchFamily="18"/>
                <a:ea typeface="Microsoft YaHei" pitchFamily="2"/>
                <a:cs typeface="Arial" pitchFamily="2"/>
              </a:rPr>
              <a:t>ma in salita rispetto all'8% del 2005. </a:t>
            </a:r>
          </a:p>
          <a:p>
            <a:pPr hangingPunct="0"/>
            <a:r>
              <a:rPr lang="it-IT" sz="1633" dirty="0">
                <a:latin typeface="Arial" pitchFamily="18"/>
                <a:ea typeface="Microsoft YaHei" pitchFamily="2"/>
                <a:cs typeface="Arial" pitchFamily="2"/>
              </a:rPr>
              <a:t>Il 22% ha identificato la festa come il giorno dell'accordo </a:t>
            </a:r>
          </a:p>
          <a:p>
            <a:pPr hangingPunct="0"/>
            <a:r>
              <a:rPr lang="it-IT" sz="1633" dirty="0">
                <a:latin typeface="Arial" pitchFamily="18"/>
                <a:ea typeface="Microsoft YaHei" pitchFamily="2"/>
                <a:cs typeface="Arial" pitchFamily="2"/>
              </a:rPr>
              <a:t>e della riconciliazione, il nome che aveva il 7 novembre negli anni '90. </a:t>
            </a:r>
          </a:p>
          <a:p>
            <a:pPr hangingPunct="0"/>
            <a:r>
              <a:rPr lang="it-IT" sz="1633" dirty="0">
                <a:latin typeface="Arial" pitchFamily="18"/>
                <a:ea typeface="Microsoft YaHei" pitchFamily="2"/>
                <a:cs typeface="Arial" pitchFamily="2"/>
              </a:rPr>
              <a:t>E solo il 4% sapeva che la festa commemora la liberazione di Mosca </a:t>
            </a:r>
          </a:p>
          <a:p>
            <a:pPr hangingPunct="0"/>
            <a:r>
              <a:rPr lang="it-IT" sz="1633" dirty="0">
                <a:latin typeface="Arial" pitchFamily="18"/>
                <a:ea typeface="Microsoft YaHei" pitchFamily="2"/>
                <a:cs typeface="Arial" pitchFamily="2"/>
              </a:rPr>
              <a:t>dagli invasori polacchi, in questo caso si assiste ad una decrescita </a:t>
            </a:r>
          </a:p>
          <a:p>
            <a:pPr hangingPunct="0"/>
            <a:r>
              <a:rPr lang="it-IT" sz="1633" dirty="0">
                <a:latin typeface="Arial" pitchFamily="18"/>
                <a:ea typeface="Microsoft YaHei" pitchFamily="2"/>
                <a:cs typeface="Arial" pitchFamily="2"/>
              </a:rPr>
              <a:t>rispetto al 2005 (5%).</a:t>
            </a:r>
          </a:p>
        </p:txBody>
      </p:sp>
      <p:pic>
        <p:nvPicPr>
          <p:cNvPr id="5" name="Immagine 4">
            <a:extLst/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022996" y="3796146"/>
            <a:ext cx="4781111" cy="24391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70775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734290"/>
            <a:ext cx="9144000" cy="1778145"/>
          </a:xfrm>
        </p:spPr>
        <p:txBody>
          <a:bodyPr/>
          <a:lstStyle/>
          <a:p>
            <a:r>
              <a:rPr lang="it-IT" dirty="0">
                <a:solidFill>
                  <a:srgbClr val="FF0000"/>
                </a:solidFill>
              </a:rPr>
              <a:t>Italia</a:t>
            </a:r>
            <a:br>
              <a:rPr lang="it-IT" dirty="0">
                <a:solidFill>
                  <a:srgbClr val="FF0000"/>
                </a:solidFill>
              </a:rPr>
            </a:br>
            <a:r>
              <a:rPr lang="it-IT" dirty="0">
                <a:solidFill>
                  <a:srgbClr val="FF0000"/>
                </a:solidFill>
              </a:rPr>
              <a:t>Festa della Repubblica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895600" y="3193473"/>
            <a:ext cx="6400800" cy="1775048"/>
          </a:xfrm>
        </p:spPr>
        <p:txBody>
          <a:bodyPr>
            <a:normAutofit lnSpcReduction="10000"/>
          </a:bodyPr>
          <a:lstStyle/>
          <a:p>
            <a:r>
              <a:rPr lang="it-IT" dirty="0">
                <a:solidFill>
                  <a:schemeClr val="tx1"/>
                </a:solidFill>
              </a:rPr>
              <a:t>Si svolge il 2 giugno, in ricordo della nascita della Repubblica italiana (2 giugno 1946).</a:t>
            </a:r>
          </a:p>
          <a:p>
            <a:r>
              <a:rPr lang="it-IT" dirty="0">
                <a:solidFill>
                  <a:schemeClr val="tx1"/>
                </a:solidFill>
              </a:rPr>
              <a:t>Durante la cerimonia, organizzata nella capitale, si porta una corona d’alloro sull’Altare della Patria e si svolge una parata militare.</a:t>
            </a:r>
          </a:p>
          <a:p>
            <a:endParaRPr lang="it-IT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8161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872836" y="936626"/>
            <a:ext cx="10598727" cy="5463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endParaRPr lang="it-IT" altLang="it-IT" sz="1600" dirty="0">
              <a:latin typeface="Arial Black" panose="020B0A04020102020204" pitchFamily="34" charset="0"/>
            </a:endParaRPr>
          </a:p>
          <a:p>
            <a:pPr algn="just" eaLnBrk="0" hangingPunct="0">
              <a:lnSpc>
                <a:spcPct val="150000"/>
              </a:lnSpc>
            </a:pPr>
            <a:r>
              <a:rPr lang="it-IT" altLang="it-IT" sz="1600" dirty="0">
                <a:latin typeface="Arial" panose="020B0604020202020204" pitchFamily="34" charset="0"/>
              </a:rPr>
              <a:t>La festa della </a:t>
            </a:r>
            <a:r>
              <a:rPr lang="it-IT" altLang="it-IT" sz="1600" b="1" dirty="0" err="1">
                <a:latin typeface="Arial" panose="020B0604020202020204" pitchFamily="34" charset="0"/>
              </a:rPr>
              <a:t>Tomatina</a:t>
            </a:r>
            <a:r>
              <a:rPr lang="it-IT" altLang="it-IT" sz="1600" b="1" dirty="0">
                <a:latin typeface="Arial" panose="020B0604020202020204" pitchFamily="34" charset="0"/>
              </a:rPr>
              <a:t> di </a:t>
            </a:r>
            <a:r>
              <a:rPr lang="it-IT" altLang="it-IT" sz="1600" b="1" dirty="0" err="1">
                <a:latin typeface="Arial" panose="020B0604020202020204" pitchFamily="34" charset="0"/>
              </a:rPr>
              <a:t>Buñol</a:t>
            </a:r>
            <a:r>
              <a:rPr lang="it-IT" altLang="it-IT" sz="1600" dirty="0">
                <a:latin typeface="Arial" panose="020B0604020202020204" pitchFamily="34" charset="0"/>
              </a:rPr>
              <a:t> si celebra ogni anno l' ultimo mercoledì di Agosto. Questa festa popolare ha origine nel 1944, quando durante la sfilata di “giganti e testoni” alcuni giovani del villaggio disgustati dal fatto di non poter partecipare alla sfilata, cominciarono a litigare con i partecipanti e finirono per lanciarsi l'un l'altro verdure ed ortaggi. Dopo questo alterco, i giovani imitarono questa vicenda negli anni successivi, lanciandosi pomodori che portavano con </a:t>
            </a:r>
            <a:r>
              <a:rPr lang="it-IT" altLang="it-IT" sz="1600" dirty="0" err="1">
                <a:latin typeface="Arial" panose="020B0604020202020204" pitchFamily="34" charset="0"/>
              </a:rPr>
              <a:t>sè</a:t>
            </a:r>
            <a:r>
              <a:rPr lang="it-IT" altLang="it-IT" sz="1600" dirty="0">
                <a:latin typeface="Arial" panose="020B0604020202020204" pitchFamily="34" charset="0"/>
              </a:rPr>
              <a:t> da casa, anche se non divenne una festa ufficiale fino all'anno 1959.</a:t>
            </a:r>
          </a:p>
          <a:p>
            <a:pPr algn="just" eaLnBrk="0" hangingPunct="0">
              <a:lnSpc>
                <a:spcPct val="150000"/>
              </a:lnSpc>
            </a:pPr>
            <a:r>
              <a:rPr lang="it-IT" altLang="it-IT" sz="1600" dirty="0">
                <a:latin typeface="Arial" panose="020B0604020202020204" pitchFamily="34" charset="0"/>
              </a:rPr>
              <a:t>La festa della </a:t>
            </a:r>
            <a:r>
              <a:rPr lang="it-IT" altLang="it-IT" sz="1600" dirty="0" err="1">
                <a:latin typeface="Arial" panose="020B0604020202020204" pitchFamily="34" charset="0"/>
              </a:rPr>
              <a:t>Tomatina</a:t>
            </a:r>
            <a:r>
              <a:rPr lang="it-IT" altLang="it-IT" sz="1600" dirty="0">
                <a:latin typeface="Arial" panose="020B0604020202020204" pitchFamily="34" charset="0"/>
              </a:rPr>
              <a:t> cominciò ad essere conosciuta in tutto il paese quando ne fu trasmesso un reportage in televisione. Ed il 27 Agosto 2002, la Segreteria Generale del Turismo concesse alla festa della </a:t>
            </a:r>
            <a:r>
              <a:rPr lang="it-IT" altLang="it-IT" sz="1600" b="1" dirty="0" err="1">
                <a:latin typeface="Arial" panose="020B0604020202020204" pitchFamily="34" charset="0"/>
              </a:rPr>
              <a:t>Tomatina</a:t>
            </a:r>
            <a:r>
              <a:rPr lang="it-IT" altLang="it-IT" sz="1600" b="1" dirty="0">
                <a:latin typeface="Arial" panose="020B0604020202020204" pitchFamily="34" charset="0"/>
              </a:rPr>
              <a:t> di </a:t>
            </a:r>
            <a:r>
              <a:rPr lang="it-IT" altLang="it-IT" sz="1600" b="1" dirty="0" err="1">
                <a:latin typeface="Arial" panose="020B0604020202020204" pitchFamily="34" charset="0"/>
              </a:rPr>
              <a:t>Buñol</a:t>
            </a:r>
            <a:r>
              <a:rPr lang="it-IT" altLang="it-IT" sz="1600" dirty="0">
                <a:latin typeface="Arial" panose="020B0604020202020204" pitchFamily="34" charset="0"/>
              </a:rPr>
              <a:t> il titolo di “Festa d' Interesse Turistico Internazionale”. Tra più di 40.000 persone che sono solite partecipare, si possono incontrare persone dall'Inghilterra, Giappone e Australia. Nonostante la </a:t>
            </a:r>
            <a:r>
              <a:rPr lang="it-IT" altLang="it-IT" sz="1600" b="1" dirty="0" err="1">
                <a:latin typeface="Arial" panose="020B0604020202020204" pitchFamily="34" charset="0"/>
              </a:rPr>
              <a:t>Tomatina</a:t>
            </a:r>
            <a:r>
              <a:rPr lang="it-IT" altLang="it-IT" sz="1600" b="1" dirty="0">
                <a:latin typeface="Arial" panose="020B0604020202020204" pitchFamily="34" charset="0"/>
              </a:rPr>
              <a:t> di </a:t>
            </a:r>
            <a:r>
              <a:rPr lang="it-IT" altLang="it-IT" sz="1600" b="1" dirty="0" err="1">
                <a:latin typeface="Arial" panose="020B0604020202020204" pitchFamily="34" charset="0"/>
              </a:rPr>
              <a:t>Buñol</a:t>
            </a:r>
            <a:r>
              <a:rPr lang="it-IT" altLang="it-IT" sz="1600" dirty="0">
                <a:latin typeface="Arial" panose="020B0604020202020204" pitchFamily="34" charset="0"/>
              </a:rPr>
              <a:t> non inizi prima delle 11 del mattino, la festa comincia già a partire dalla notte precedente con l’ </a:t>
            </a:r>
            <a:r>
              <a:rPr lang="it-IT" altLang="it-IT" sz="1600" i="1" dirty="0">
                <a:latin typeface="Arial" panose="020B0604020202020204" pitchFamily="34" charset="0"/>
              </a:rPr>
              <a:t>“</a:t>
            </a:r>
            <a:r>
              <a:rPr lang="it-IT" altLang="it-IT" sz="1600" i="1" dirty="0" err="1">
                <a:latin typeface="Arial" panose="020B0604020202020204" pitchFamily="34" charset="0"/>
              </a:rPr>
              <a:t>empalmá</a:t>
            </a:r>
            <a:r>
              <a:rPr lang="it-IT" altLang="it-IT" sz="1600" i="1" dirty="0">
                <a:latin typeface="Arial" panose="020B0604020202020204" pitchFamily="34" charset="0"/>
              </a:rPr>
              <a:t>”, </a:t>
            </a:r>
            <a:r>
              <a:rPr lang="it-IT" altLang="it-IT" sz="1600" dirty="0">
                <a:latin typeface="Arial" panose="020B0604020202020204" pitchFamily="34" charset="0"/>
              </a:rPr>
              <a:t>allargando la festa sino al giorno seguente. Il giorno della </a:t>
            </a:r>
            <a:r>
              <a:rPr lang="it-IT" altLang="it-IT" sz="1600" dirty="0" err="1">
                <a:latin typeface="Arial" panose="020B0604020202020204" pitchFamily="34" charset="0"/>
              </a:rPr>
              <a:t>Tomatina</a:t>
            </a:r>
            <a:r>
              <a:rPr lang="it-IT" altLang="it-IT" sz="1600" dirty="0">
                <a:latin typeface="Arial" panose="020B0604020202020204" pitchFamily="34" charset="0"/>
              </a:rPr>
              <a:t> comincia con i festeggiamenti alle 10 del mattino con il </a:t>
            </a:r>
            <a:r>
              <a:rPr lang="it-IT" altLang="it-IT" sz="1600" i="1" dirty="0">
                <a:latin typeface="Arial" panose="020B0604020202020204" pitchFamily="34" charset="0"/>
              </a:rPr>
              <a:t>“palo </a:t>
            </a:r>
            <a:r>
              <a:rPr lang="it-IT" altLang="it-IT" sz="1600" i="1" dirty="0" err="1">
                <a:latin typeface="Arial" panose="020B0604020202020204" pitchFamily="34" charset="0"/>
              </a:rPr>
              <a:t>jabón</a:t>
            </a:r>
            <a:r>
              <a:rPr lang="it-IT" altLang="it-IT" sz="1600" i="1" dirty="0">
                <a:latin typeface="Arial" panose="020B0604020202020204" pitchFamily="34" charset="0"/>
              </a:rPr>
              <a:t>”, </a:t>
            </a:r>
            <a:r>
              <a:rPr lang="it-IT" altLang="it-IT" sz="1600" dirty="0">
                <a:latin typeface="Arial" panose="020B0604020202020204" pitchFamily="34" charset="0"/>
              </a:rPr>
              <a:t>che consiste nel salire su di un palo ingrassato per arrivare al prosciutto che c'è appeso in cima. E quando qualcuno arriva al prosciutto, la battaglia più particolare della storia del paese ha inizio. La </a:t>
            </a:r>
            <a:r>
              <a:rPr lang="it-IT" altLang="it-IT" sz="1600" dirty="0" err="1">
                <a:latin typeface="Arial" panose="020B0604020202020204" pitchFamily="34" charset="0"/>
              </a:rPr>
              <a:t>Tomatina</a:t>
            </a:r>
            <a:r>
              <a:rPr lang="it-IT" altLang="it-IT" sz="1600" dirty="0">
                <a:latin typeface="Arial" panose="020B0604020202020204" pitchFamily="34" charset="0"/>
              </a:rPr>
              <a:t> dura circa un' ora, in cui vengono lanciati più di 100.000 chili di pomodoro che i camion comunali distribuiscono in tutto il villaggio. </a:t>
            </a:r>
          </a:p>
        </p:txBody>
      </p:sp>
      <p:sp>
        <p:nvSpPr>
          <p:cNvPr id="2058" name="WordArt 10"/>
          <p:cNvSpPr>
            <a:spLocks noChangeArrowheads="1" noChangeShapeType="1" noTextEdit="1"/>
          </p:cNvSpPr>
          <p:nvPr/>
        </p:nvSpPr>
        <p:spPr bwMode="auto">
          <a:xfrm>
            <a:off x="2362200" y="228601"/>
            <a:ext cx="7620000" cy="7080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it-IT" sz="3600" kern="10">
                <a:solidFill>
                  <a:srgbClr val="FF3300"/>
                </a:solidFill>
                <a:effectLst>
                  <a:outerShdw dist="53882" dir="2700000" algn="ctr" rotWithShape="0">
                    <a:srgbClr val="C0C0C0"/>
                  </a:outerShdw>
                </a:effectLst>
                <a:cs typeface="Times New Roman" panose="02020603050405020304" pitchFamily="18" charset="0"/>
              </a:rPr>
              <a:t>Spagna la festa della tomatina</a:t>
            </a:r>
          </a:p>
        </p:txBody>
      </p:sp>
    </p:spTree>
    <p:extLst>
      <p:ext uri="{BB962C8B-B14F-4D97-AF65-F5344CB8AC3E}">
        <p14:creationId xmlns:p14="http://schemas.microsoft.com/office/powerpoint/2010/main" val="3829270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>
          <a:xfrm>
            <a:off x="1787236" y="447675"/>
            <a:ext cx="8229600" cy="701675"/>
          </a:xfrm>
        </p:spPr>
        <p:txBody>
          <a:bodyPr>
            <a:spAutoFit/>
          </a:bodyPr>
          <a:lstStyle/>
          <a:p>
            <a:pPr lvl="0" algn="ctr"/>
            <a:r>
              <a:rPr lang="it-IT" dirty="0"/>
              <a:t>LA FRANCIA</a:t>
            </a:r>
          </a:p>
        </p:txBody>
      </p:sp>
      <p:pic>
        <p:nvPicPr>
          <p:cNvPr id="3" name="Segnaposto immagine 2">
            <a:extLst/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28637" y="1863725"/>
            <a:ext cx="4211638" cy="2635250"/>
          </a:xfrm>
        </p:spPr>
      </p:pic>
      <p:sp>
        <p:nvSpPr>
          <p:cNvPr id="6" name="CasellaDiTesto 5"/>
          <p:cNvSpPr txBox="1"/>
          <p:nvPr/>
        </p:nvSpPr>
        <p:spPr>
          <a:xfrm>
            <a:off x="5200650" y="1149350"/>
            <a:ext cx="6843713" cy="5308600"/>
          </a:xfrm>
          <a:prstGeom prst="rect">
            <a:avLst/>
          </a:prstGeom>
          <a:noFill/>
          <a:ln>
            <a:noFill/>
          </a:ln>
        </p:spPr>
        <p:txBody>
          <a:bodyPr vert="horz" wrap="none" lIns="81646" tIns="40823" rIns="81646" bIns="40823" anchorCtr="0" compatLnSpc="0"/>
          <a:lstStyle/>
          <a:p>
            <a:pPr hangingPunct="0"/>
            <a:r>
              <a:rPr lang="it-IT" sz="1633" dirty="0">
                <a:latin typeface="Arial" pitchFamily="18"/>
                <a:ea typeface="Microsoft YaHei" pitchFamily="2"/>
                <a:cs typeface="Arial" pitchFamily="2"/>
              </a:rPr>
              <a:t>Celebrazioni</a:t>
            </a:r>
          </a:p>
          <a:p>
            <a:pPr hangingPunct="0"/>
            <a:endParaRPr lang="it-IT" sz="1633" dirty="0">
              <a:latin typeface="Arial" pitchFamily="18"/>
              <a:ea typeface="Microsoft YaHei" pitchFamily="2"/>
              <a:cs typeface="Arial" pitchFamily="2"/>
            </a:endParaRPr>
          </a:p>
          <a:p>
            <a:pPr hangingPunct="0"/>
            <a:r>
              <a:rPr lang="it-IT" sz="1633" dirty="0">
                <a:latin typeface="Arial" pitchFamily="18"/>
                <a:ea typeface="Microsoft YaHei" pitchFamily="2"/>
                <a:cs typeface="Arial" pitchFamily="2"/>
              </a:rPr>
              <a:t>Il 14 luglio si svolge una parata militare sugli </a:t>
            </a:r>
          </a:p>
          <a:p>
            <a:pPr hangingPunct="0"/>
            <a:r>
              <a:rPr lang="it-IT" sz="1633" dirty="0" err="1">
                <a:latin typeface="Arial" pitchFamily="18"/>
                <a:ea typeface="Microsoft YaHei" pitchFamily="2"/>
                <a:cs typeface="Arial" pitchFamily="2"/>
              </a:rPr>
              <a:t>Champs-Élysées</a:t>
            </a:r>
            <a:r>
              <a:rPr lang="it-IT" sz="1633" dirty="0">
                <a:latin typeface="Arial" pitchFamily="18"/>
                <a:ea typeface="Microsoft YaHei" pitchFamily="2"/>
                <a:cs typeface="Arial" pitchFamily="2"/>
              </a:rPr>
              <a:t>, parate e cerimonie militari </a:t>
            </a:r>
          </a:p>
          <a:p>
            <a:pPr hangingPunct="0"/>
            <a:r>
              <a:rPr lang="it-IT" sz="1633" dirty="0">
                <a:latin typeface="Arial" pitchFamily="18"/>
                <a:ea typeface="Microsoft YaHei" pitchFamily="2"/>
                <a:cs typeface="Arial" pitchFamily="2"/>
              </a:rPr>
              <a:t>nella maggior parte dei comuni e fuochi d'artificio</a:t>
            </a:r>
          </a:p>
          <a:p>
            <a:pPr hangingPunct="0"/>
            <a:r>
              <a:rPr lang="it-IT" sz="1633" dirty="0">
                <a:latin typeface="Arial" pitchFamily="18"/>
                <a:ea typeface="Microsoft YaHei" pitchFamily="2"/>
                <a:cs typeface="Arial" pitchFamily="2"/>
              </a:rPr>
              <a:t>nelle notti del 13, 14 e 15 luglio.</a:t>
            </a:r>
          </a:p>
          <a:p>
            <a:pPr hangingPunct="0"/>
            <a:endParaRPr lang="it-IT" sz="1633" dirty="0">
              <a:latin typeface="Arial" pitchFamily="18"/>
              <a:ea typeface="Microsoft YaHei" pitchFamily="2"/>
              <a:cs typeface="Arial" pitchFamily="2"/>
            </a:endParaRPr>
          </a:p>
          <a:p>
            <a:pPr hangingPunct="0"/>
            <a:r>
              <a:rPr lang="it-IT" sz="1633" dirty="0">
                <a:latin typeface="Arial" pitchFamily="18"/>
                <a:ea typeface="Microsoft YaHei" pitchFamily="2"/>
                <a:cs typeface="Arial" pitchFamily="2"/>
              </a:rPr>
              <a:t>Storia</a:t>
            </a:r>
          </a:p>
          <a:p>
            <a:pPr hangingPunct="0"/>
            <a:endParaRPr lang="it-IT" sz="1633" dirty="0">
              <a:latin typeface="Arial" pitchFamily="18"/>
              <a:ea typeface="Microsoft YaHei" pitchFamily="2"/>
              <a:cs typeface="Arial" pitchFamily="2"/>
            </a:endParaRPr>
          </a:p>
          <a:p>
            <a:pPr hangingPunct="0"/>
            <a:r>
              <a:rPr lang="it-IT" sz="1633" dirty="0">
                <a:latin typeface="Arial" pitchFamily="18"/>
                <a:ea typeface="Microsoft YaHei" pitchFamily="2"/>
                <a:cs typeface="Arial" pitchFamily="2"/>
              </a:rPr>
              <a:t>Il 21 maggio 1880, il deputato Benjamin </a:t>
            </a:r>
            <a:r>
              <a:rPr lang="it-IT" sz="1633" dirty="0" err="1">
                <a:latin typeface="Arial" pitchFamily="18"/>
                <a:ea typeface="Microsoft YaHei" pitchFamily="2"/>
                <a:cs typeface="Arial" pitchFamily="2"/>
              </a:rPr>
              <a:t>Raspail</a:t>
            </a:r>
            <a:r>
              <a:rPr lang="it-IT" sz="1633" dirty="0">
                <a:latin typeface="Arial" pitchFamily="18"/>
                <a:ea typeface="Microsoft YaHei" pitchFamily="2"/>
                <a:cs typeface="Arial" pitchFamily="2"/>
              </a:rPr>
              <a:t> </a:t>
            </a:r>
          </a:p>
          <a:p>
            <a:pPr hangingPunct="0"/>
            <a:r>
              <a:rPr lang="it-IT" sz="1633" dirty="0">
                <a:latin typeface="Arial" pitchFamily="18"/>
                <a:ea typeface="Microsoft YaHei" pitchFamily="2"/>
                <a:cs typeface="Arial" pitchFamily="2"/>
              </a:rPr>
              <a:t>propose la legge per stabilire il 14 luglio come </a:t>
            </a:r>
          </a:p>
          <a:p>
            <a:pPr hangingPunct="0"/>
            <a:r>
              <a:rPr lang="it-IT" sz="1633" dirty="0">
                <a:latin typeface="Arial" pitchFamily="18"/>
                <a:ea typeface="Microsoft YaHei" pitchFamily="2"/>
                <a:cs typeface="Arial" pitchFamily="2"/>
              </a:rPr>
              <a:t>festa nazionale in commemorazione annuale del 14 luglio 1790 </a:t>
            </a:r>
          </a:p>
          <a:p>
            <a:pPr hangingPunct="0"/>
            <a:r>
              <a:rPr lang="it-IT" sz="1633" dirty="0">
                <a:latin typeface="Arial" pitchFamily="18"/>
                <a:ea typeface="Microsoft YaHei" pitchFamily="2"/>
                <a:cs typeface="Arial" pitchFamily="2"/>
              </a:rPr>
              <a:t>(il giorno della Festa della Federazione). </a:t>
            </a:r>
          </a:p>
          <a:p>
            <a:pPr hangingPunct="0"/>
            <a:r>
              <a:rPr lang="it-IT" sz="1633" dirty="0">
                <a:latin typeface="Arial" pitchFamily="18"/>
                <a:ea typeface="Microsoft YaHei" pitchFamily="2"/>
                <a:cs typeface="Arial" pitchFamily="2"/>
              </a:rPr>
              <a:t>Il 14 luglio 1789 (giorno della presa della Bastiglia) era considerato </a:t>
            </a:r>
          </a:p>
          <a:p>
            <a:pPr hangingPunct="0"/>
            <a:r>
              <a:rPr lang="it-IT" sz="1633" dirty="0">
                <a:latin typeface="Arial" pitchFamily="18"/>
                <a:ea typeface="Microsoft YaHei" pitchFamily="2"/>
                <a:cs typeface="Arial" pitchFamily="2"/>
              </a:rPr>
              <a:t>un giorno sanguinoso e la proposta della Festa della Federazione </a:t>
            </a:r>
          </a:p>
          <a:p>
            <a:pPr hangingPunct="0"/>
            <a:r>
              <a:rPr lang="it-IT" sz="1633" dirty="0">
                <a:latin typeface="Arial" pitchFamily="18"/>
                <a:ea typeface="Microsoft YaHei" pitchFamily="2"/>
                <a:cs typeface="Arial" pitchFamily="2"/>
              </a:rPr>
              <a:t>ottenne la maggioranza dei voti.</a:t>
            </a:r>
          </a:p>
          <a:p>
            <a:pPr hangingPunct="0"/>
            <a:r>
              <a:rPr lang="it-IT" sz="1633" dirty="0">
                <a:latin typeface="Arial" pitchFamily="18"/>
                <a:ea typeface="Microsoft YaHei" pitchFamily="2"/>
                <a:cs typeface="Arial" pitchFamily="2"/>
              </a:rPr>
              <a:t>Dal 1995 al 2006, durante la presidenza di Jacques Chirac, </a:t>
            </a:r>
          </a:p>
          <a:p>
            <a:pPr hangingPunct="0"/>
            <a:r>
              <a:rPr lang="it-IT" sz="1633" dirty="0">
                <a:latin typeface="Arial" pitchFamily="18"/>
                <a:ea typeface="Microsoft YaHei" pitchFamily="2"/>
                <a:cs typeface="Arial" pitchFamily="2"/>
              </a:rPr>
              <a:t>vi è stato in questo giorno un tradizionale discorso del </a:t>
            </a:r>
          </a:p>
          <a:p>
            <a:pPr hangingPunct="0"/>
            <a:r>
              <a:rPr lang="it-IT" sz="1633" dirty="0">
                <a:latin typeface="Arial" pitchFamily="18"/>
                <a:ea typeface="Microsoft YaHei" pitchFamily="2"/>
                <a:cs typeface="Arial" pitchFamily="2"/>
              </a:rPr>
              <a:t>Presidente della Repubblica Francese a reti unificate televisive.</a:t>
            </a:r>
          </a:p>
        </p:txBody>
      </p:sp>
    </p:spTree>
    <p:extLst>
      <p:ext uri="{BB962C8B-B14F-4D97-AF65-F5344CB8AC3E}">
        <p14:creationId xmlns:p14="http://schemas.microsoft.com/office/powerpoint/2010/main" val="34903546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016767" y="332654"/>
            <a:ext cx="9859052" cy="1391156"/>
          </a:xfrm>
        </p:spPr>
        <p:txBody>
          <a:bodyPr/>
          <a:lstStyle/>
          <a:p>
            <a:r>
              <a:rPr lang="de-DE" dirty="0">
                <a:solidFill>
                  <a:srgbClr val="C00000"/>
                </a:solidFill>
                <a:latin typeface="Calibri Light"/>
              </a:rPr>
              <a:t>Oktoberfest in Germania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782763" y="2133601"/>
            <a:ext cx="5603875" cy="4544290"/>
          </a:xfrm>
          <a:ln>
            <a:solidFill>
              <a:schemeClr val="bg1"/>
            </a:solidFill>
          </a:ln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pPr>
              <a:lnSpc>
                <a:spcPct val="170000"/>
              </a:lnSpc>
            </a:pPr>
            <a:r>
              <a:rPr lang="de-DE" dirty="0" err="1">
                <a:solidFill>
                  <a:srgbClr val="000000"/>
                </a:solidFill>
                <a:latin typeface="Calibri"/>
              </a:rPr>
              <a:t>L'Oktoberfest</a:t>
            </a:r>
            <a:r>
              <a:rPr lang="de-DE" dirty="0">
                <a:solidFill>
                  <a:srgbClr val="000000"/>
                </a:solidFill>
                <a:latin typeface="Calibri"/>
              </a:rPr>
              <a:t> è </a:t>
            </a:r>
            <a:r>
              <a:rPr lang="de-DE" dirty="0" err="1">
                <a:solidFill>
                  <a:srgbClr val="000000"/>
                </a:solidFill>
                <a:latin typeface="Calibri"/>
              </a:rPr>
              <a:t>una</a:t>
            </a:r>
            <a:r>
              <a:rPr lang="de-DE" dirty="0">
                <a:solidFill>
                  <a:srgbClr val="000000"/>
                </a:solidFill>
                <a:latin typeface="Calibri"/>
              </a:rPr>
              <a:t> </a:t>
            </a:r>
            <a:r>
              <a:rPr lang="de-DE" dirty="0" err="1">
                <a:solidFill>
                  <a:srgbClr val="000000"/>
                </a:solidFill>
                <a:latin typeface="Calibri"/>
              </a:rPr>
              <a:t>festa</a:t>
            </a:r>
            <a:r>
              <a:rPr lang="de-DE" dirty="0">
                <a:solidFill>
                  <a:srgbClr val="000000"/>
                </a:solidFill>
                <a:latin typeface="Calibri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Calibri"/>
              </a:rPr>
              <a:t>che</a:t>
            </a:r>
            <a:r>
              <a:rPr lang="de-DE" dirty="0">
                <a:solidFill>
                  <a:srgbClr val="000000"/>
                </a:solidFill>
                <a:latin typeface="Calibri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Calibri"/>
              </a:rPr>
              <a:t>affonda</a:t>
            </a:r>
            <a:r>
              <a:rPr lang="de-DE" dirty="0">
                <a:solidFill>
                  <a:srgbClr val="000000"/>
                </a:solidFill>
                <a:latin typeface="Calibri"/>
              </a:rPr>
              <a:t> le r</a:t>
            </a:r>
            <a:r>
              <a:rPr lang="it-IT" dirty="0" err="1">
                <a:solidFill>
                  <a:srgbClr val="000000"/>
                </a:solidFill>
                <a:latin typeface="Calibri"/>
              </a:rPr>
              <a:t>adici</a:t>
            </a:r>
            <a:r>
              <a:rPr lang="it-IT" dirty="0">
                <a:solidFill>
                  <a:srgbClr val="000000"/>
                </a:solidFill>
                <a:latin typeface="Calibri"/>
              </a:rPr>
              <a:t> nell'Ottocento. Nacque il 12 aprile 1810 con il matrimonio tra il principe ereditario Luigi I di Baviera e la principessa Teresa di Sassonia-</a:t>
            </a:r>
            <a:r>
              <a:rPr lang="it-IT" dirty="0" err="1">
                <a:solidFill>
                  <a:srgbClr val="000000"/>
                </a:solidFill>
                <a:latin typeface="Calibri"/>
              </a:rPr>
              <a:t>Hildburghausen</a:t>
            </a:r>
            <a:r>
              <a:rPr lang="it-IT" dirty="0">
                <a:solidFill>
                  <a:srgbClr val="000000"/>
                </a:solidFill>
                <a:latin typeface="Calibri"/>
              </a:rPr>
              <a:t>. È la più famosa festa della birra in Germania e nel mondo. Si festeggia negli ultimi due fine settimana di settembre e il primo di ottobre. In quelle giornate solo i sei birrifici storici monacensi possono servire birra.</a:t>
            </a:r>
            <a:endParaRPr lang="it-IT" dirty="0">
              <a:latin typeface="Calibri"/>
            </a:endParaRPr>
          </a:p>
          <a:p>
            <a:endParaRPr lang="it-IT" dirty="0">
              <a:latin typeface="Calibri"/>
            </a:endParaRPr>
          </a:p>
        </p:txBody>
      </p:sp>
      <p:pic>
        <p:nvPicPr>
          <p:cNvPr id="4" name="Immagine 3" descr="File:Hacker-Pschorr &lt;strong&gt;Oktoberfest&lt;/strong&gt; Girl.jpg - Wikimedia Common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86675" y="2516188"/>
            <a:ext cx="3557316" cy="367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9530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3404" y="341816"/>
            <a:ext cx="4464496" cy="2316703"/>
          </a:xfrm>
        </p:spPr>
        <p:txBody>
          <a:bodyPr>
            <a:normAutofit fontScale="90000"/>
          </a:bodyPr>
          <a:lstStyle/>
          <a:p>
            <a:r>
              <a:rPr lang="it-IT" dirty="0">
                <a:solidFill>
                  <a:srgbClr val="FF0000"/>
                </a:solidFill>
              </a:rPr>
              <a:t>Festa tradizionale in Belgio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942110" y="2914538"/>
            <a:ext cx="5045790" cy="3430844"/>
          </a:xfrm>
        </p:spPr>
        <p:txBody>
          <a:bodyPr>
            <a:normAutofit/>
          </a:bodyPr>
          <a:lstStyle/>
          <a:p>
            <a:r>
              <a:rPr lang="it-IT" dirty="0">
                <a:solidFill>
                  <a:schemeClr val="tx1"/>
                </a:solidFill>
              </a:rPr>
              <a:t>L’ </a:t>
            </a:r>
            <a:r>
              <a:rPr lang="it-IT" b="1" dirty="0" err="1">
                <a:solidFill>
                  <a:schemeClr val="tx1"/>
                </a:solidFill>
              </a:rPr>
              <a:t>Ommegang</a:t>
            </a:r>
            <a:r>
              <a:rPr lang="it-IT" dirty="0">
                <a:solidFill>
                  <a:schemeClr val="tx1"/>
                </a:solidFill>
              </a:rPr>
              <a:t> è una festa tradizionale belga che si svolge ogni anno a luglio nella città di Bruxelles. E’  un parata di 1400 comparse tra cui cavalieri vestiti con costumi d’epoca , statue giganti ,  trampolieri e cavalli . Questa parata è nata  inseguito a delle processioni in onore della Madonna. A questa festa possono assistere anche cittadini provenienti da altri paesi.</a:t>
            </a:r>
          </a:p>
        </p:txBody>
      </p:sp>
      <p:pic>
        <p:nvPicPr>
          <p:cNvPr id="1027" name="Picture 3" descr="C:\Users\Effimera59\AppData\Local\Microsoft\Windows\INetCache\IE\N613LWEY\9483022225_78c0e7a73c_z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048" y="3861048"/>
            <a:ext cx="3656022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Effimera59\AppData\Local\Microsoft\Windows\INetCache\IE\DNRJD0IE\9485836114_aabc2b8989_z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128" y="341816"/>
            <a:ext cx="2433320" cy="325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2818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77091" y="1142186"/>
            <a:ext cx="4904687" cy="1440160"/>
          </a:xfrm>
        </p:spPr>
        <p:txBody>
          <a:bodyPr>
            <a:normAutofit fontScale="90000"/>
          </a:bodyPr>
          <a:lstStyle/>
          <a:p>
            <a:r>
              <a:rPr lang="it-IT" dirty="0">
                <a:solidFill>
                  <a:srgbClr val="FF0000"/>
                </a:solidFill>
              </a:rPr>
              <a:t>FESTA TRADIZIONALE </a:t>
            </a:r>
            <a:br>
              <a:rPr lang="it-IT" dirty="0">
                <a:solidFill>
                  <a:srgbClr val="FF0000"/>
                </a:solidFill>
              </a:rPr>
            </a:br>
            <a:r>
              <a:rPr lang="it-IT" dirty="0">
                <a:solidFill>
                  <a:srgbClr val="FF0000"/>
                </a:solidFill>
              </a:rPr>
              <a:t>DELL’OLANDA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720436" y="2881180"/>
            <a:ext cx="5015524" cy="3816424"/>
          </a:xfrm>
        </p:spPr>
        <p:txBody>
          <a:bodyPr>
            <a:normAutofit lnSpcReduction="10000"/>
          </a:bodyPr>
          <a:lstStyle/>
          <a:p>
            <a:r>
              <a:rPr lang="it-IT" dirty="0">
                <a:solidFill>
                  <a:schemeClr val="tx1"/>
                </a:solidFill>
              </a:rPr>
              <a:t>Il </a:t>
            </a:r>
            <a:r>
              <a:rPr lang="it-IT" b="1" dirty="0">
                <a:solidFill>
                  <a:schemeClr val="tx1"/>
                </a:solidFill>
              </a:rPr>
              <a:t>KONINGSDAG </a:t>
            </a:r>
            <a:r>
              <a:rPr lang="it-IT" dirty="0">
                <a:solidFill>
                  <a:schemeClr val="tx1"/>
                </a:solidFill>
              </a:rPr>
              <a:t>o giorno del re.</a:t>
            </a:r>
          </a:p>
          <a:p>
            <a:r>
              <a:rPr lang="it-IT" dirty="0">
                <a:solidFill>
                  <a:schemeClr val="tx1"/>
                </a:solidFill>
              </a:rPr>
              <a:t>È la festa nazionale dei paesi bassi celebrata dal 2014 ogni anno il 27 aprile, giorno del compleanno del re Guglielmo.</a:t>
            </a:r>
          </a:p>
          <a:p>
            <a:r>
              <a:rPr lang="it-IT" dirty="0">
                <a:solidFill>
                  <a:schemeClr val="tx1"/>
                </a:solidFill>
              </a:rPr>
              <a:t> Il re Guglielmo Alessandro nel giorno della festa visita due città.</a:t>
            </a:r>
          </a:p>
          <a:p>
            <a:r>
              <a:rPr lang="it-IT" dirty="0">
                <a:solidFill>
                  <a:schemeClr val="tx1"/>
                </a:solidFill>
              </a:rPr>
              <a:t>Per tradizione nel giorno del re non si richiede l’autorizzazione per vendere le proprie merci quindi la città si riempie di mercatini delle pulci</a:t>
            </a:r>
          </a:p>
        </p:txBody>
      </p:sp>
      <p:pic>
        <p:nvPicPr>
          <p:cNvPr id="1027" name="Picture 3" descr="C:\Users\Effimera59\AppData\Local\Microsoft\Windows\INetCache\IE\4UH70YBM\Koningsdag_Graft-De_Rijp_20140426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2440" y="462995"/>
            <a:ext cx="3415023" cy="2272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Effimera59\AppData\Local\Microsoft\Windows\INetCache\IE\N613LWEY\Vrijmarkt_Den_Haag_Koninginnedag_30_april_2005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2440" y="3393957"/>
            <a:ext cx="3496333" cy="2790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5801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vacanzepolonia.com/blog/wp-content/uploads/2009/03/marzan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177" y="1107775"/>
            <a:ext cx="3637558" cy="2837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vacanzepolonia.com/blog/wp-content/uploads/2008/12/marzann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3312" y="3945070"/>
            <a:ext cx="409575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66191" y="278296"/>
            <a:ext cx="108667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/>
              <a:t>21 MARZO: PRIMO GIORNO DI PRIMAVERA – COME SI FESTEGGIA IL PRIMO GIORNO DI PRIMAVERA IN POLONIA USANZE E TRADIZIONI POLACCHE</a:t>
            </a:r>
          </a:p>
          <a:p>
            <a:pPr algn="ctr"/>
            <a:endParaRPr lang="it-IT" dirty="0"/>
          </a:p>
        </p:txBody>
      </p:sp>
      <p:sp>
        <p:nvSpPr>
          <p:cNvPr id="8" name="TextBox 7"/>
          <p:cNvSpPr txBox="1"/>
          <p:nvPr/>
        </p:nvSpPr>
        <p:spPr>
          <a:xfrm>
            <a:off x="4500073" y="1209158"/>
            <a:ext cx="724256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Il </a:t>
            </a:r>
            <a:r>
              <a:rPr lang="it-IT" sz="2000" b="1" dirty="0"/>
              <a:t>21 marzo in Polonia</a:t>
            </a:r>
            <a:r>
              <a:rPr lang="it-IT" sz="2000" dirty="0"/>
              <a:t> nelle scuole materne ed elementari, per il primo giorno di </a:t>
            </a:r>
            <a:r>
              <a:rPr lang="it-IT" sz="2000" b="1" dirty="0"/>
              <a:t>primavera,</a:t>
            </a:r>
            <a:r>
              <a:rPr lang="it-IT" sz="2000" dirty="0"/>
              <a:t> si prepara il saluto della signora inverno (che rappresentava nella tradizione antica la morte, malattia, male e sofferenza ).</a:t>
            </a:r>
          </a:p>
          <a:p>
            <a:r>
              <a:rPr lang="it-IT" sz="2000" dirty="0">
                <a:effectLst/>
              </a:rPr>
              <a:t>Per questo in </a:t>
            </a:r>
            <a:r>
              <a:rPr lang="it-IT" sz="2000" b="1" dirty="0">
                <a:effectLst/>
              </a:rPr>
              <a:t>Polonia</a:t>
            </a:r>
            <a:r>
              <a:rPr lang="it-IT" sz="2000" dirty="0">
                <a:effectLst/>
              </a:rPr>
              <a:t> si prepara una bambola di paglia chiamata “</a:t>
            </a:r>
            <a:r>
              <a:rPr lang="it-IT" sz="2000" b="1" dirty="0" err="1">
                <a:effectLst/>
              </a:rPr>
              <a:t>Marzanna</a:t>
            </a:r>
            <a:r>
              <a:rPr lang="it-IT" sz="2000" dirty="0">
                <a:effectLst/>
              </a:rPr>
              <a:t>“ e si fa una passeggiata al lago; tutti i bambini cantano e le maestre bruciano la signora inverno per dare spazio alla signora primavera.</a:t>
            </a:r>
          </a:p>
          <a:p>
            <a:endParaRPr lang="it-IT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572177" y="4197890"/>
            <a:ext cx="67352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effectLst/>
              </a:rPr>
              <a:t>Il </a:t>
            </a:r>
            <a:r>
              <a:rPr lang="it-IT" sz="2000" b="1" dirty="0">
                <a:effectLst/>
              </a:rPr>
              <a:t>primo giorno di primavera in Polonia </a:t>
            </a:r>
            <a:r>
              <a:rPr lang="it-IT" sz="2000" dirty="0">
                <a:effectLst/>
              </a:rPr>
              <a:t>è conosciuto molto bene da ogni studente, perché in questo giorno i ragazzi marinano la scuola (</a:t>
            </a:r>
            <a:r>
              <a:rPr lang="it-IT" sz="2000" dirty="0" err="1">
                <a:effectLst/>
              </a:rPr>
              <a:t>dzien</a:t>
            </a:r>
            <a:r>
              <a:rPr lang="it-IT" sz="2000" dirty="0">
                <a:effectLst/>
              </a:rPr>
              <a:t> </a:t>
            </a:r>
            <a:r>
              <a:rPr lang="it-IT" sz="2000" dirty="0" err="1">
                <a:effectLst/>
              </a:rPr>
              <a:t>wagarowicza</a:t>
            </a:r>
            <a:r>
              <a:rPr lang="it-IT" sz="2000" dirty="0">
                <a:effectLst/>
              </a:rPr>
              <a:t>).</a:t>
            </a:r>
          </a:p>
          <a:p>
            <a:r>
              <a:rPr lang="it-IT" sz="2000" dirty="0">
                <a:effectLst/>
              </a:rPr>
              <a:t>Oggi per andare incontro a questa tradizione ma anche alle esigenze scolastiche, la scuola stessa organizza viaggi di istruzione per il </a:t>
            </a:r>
            <a:r>
              <a:rPr lang="it-IT" sz="2000" b="1" dirty="0">
                <a:effectLst/>
              </a:rPr>
              <a:t>21 marzo</a:t>
            </a:r>
            <a:r>
              <a:rPr lang="it-IT" sz="2000" dirty="0">
                <a:effectLst/>
              </a:rPr>
              <a:t>.</a:t>
            </a:r>
          </a:p>
        </p:txBody>
      </p:sp>
      <p:pic>
        <p:nvPicPr>
          <p:cNvPr id="1036" name="Picture 12" descr="Risultati immagini per BANdiera poloni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024" y="233132"/>
            <a:ext cx="925167" cy="69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0403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55964" y="549276"/>
            <a:ext cx="10875818" cy="765175"/>
          </a:xfrm>
        </p:spPr>
        <p:txBody>
          <a:bodyPr anchor="ctr">
            <a:noAutofit/>
          </a:bodyPr>
          <a:lstStyle/>
          <a:p>
            <a:r>
              <a:rPr lang="it-IT" altLang="it-IT" sz="4800" dirty="0">
                <a:solidFill>
                  <a:srgbClr val="FF0000"/>
                </a:solidFill>
              </a:rPr>
              <a:t>Pancake </a:t>
            </a:r>
            <a:r>
              <a:rPr lang="it-IT" altLang="it-IT" sz="4800" dirty="0" err="1">
                <a:solidFill>
                  <a:srgbClr val="FF0000"/>
                </a:solidFill>
              </a:rPr>
              <a:t>day</a:t>
            </a:r>
            <a:r>
              <a:rPr lang="it-IT" altLang="it-IT" sz="4800" dirty="0">
                <a:solidFill>
                  <a:srgbClr val="FF0000"/>
                </a:solidFill>
              </a:rPr>
              <a:t>: festa tradizionale inglese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36073" y="1582016"/>
            <a:ext cx="10049309" cy="3385704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it-IT" altLang="it-IT" dirty="0"/>
              <a:t>Questa ricorrenza si festeggia il </a:t>
            </a:r>
            <a:r>
              <a:rPr lang="it-IT" altLang="it-IT" dirty="0" err="1"/>
              <a:t>martedi’</a:t>
            </a:r>
            <a:r>
              <a:rPr lang="it-IT" altLang="it-IT" dirty="0"/>
              <a:t> grasso. In questa giornata si gioca, si festeggia e…si mangia! Il gioco principale è la corsa dei Pancake: a questo gioco partecipano tutte le donne inglesi di una stessa città; consiste nel correre intorno alla chiesa principale della città ma la vera prova d’abilità è girare almeno 3 volte consecutivamente i Pancake, per non perdere! Si racconta che questa tradizione sia nata ad </a:t>
            </a:r>
            <a:r>
              <a:rPr lang="it-IT" altLang="it-IT" dirty="0" err="1"/>
              <a:t>Onley</a:t>
            </a:r>
            <a:r>
              <a:rPr lang="it-IT" altLang="it-IT" dirty="0"/>
              <a:t>, nella regione di </a:t>
            </a:r>
            <a:r>
              <a:rPr lang="it-IT" altLang="it-IT" dirty="0" err="1"/>
              <a:t>Buckinghamshire</a:t>
            </a:r>
            <a:r>
              <a:rPr lang="it-IT" altLang="it-IT" dirty="0"/>
              <a:t>, nel 1445.Una donna stava cucinando le frittelle per il </a:t>
            </a:r>
            <a:r>
              <a:rPr lang="it-IT" altLang="it-IT" dirty="0" err="1"/>
              <a:t>martedi’</a:t>
            </a:r>
            <a:r>
              <a:rPr lang="it-IT" altLang="it-IT" dirty="0"/>
              <a:t> grasso, era ancora in cucina quando sentì le campane suonare. Non volendo arrivare in ritardo, la donna corse in chiesa con il suo grembiule e la padella ancora in mano!  </a:t>
            </a:r>
          </a:p>
          <a:p>
            <a:pPr>
              <a:lnSpc>
                <a:spcPct val="80000"/>
              </a:lnSpc>
            </a:pPr>
            <a:endParaRPr lang="it-IT" altLang="it-IT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142" y="4416569"/>
            <a:ext cx="3262241" cy="217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64848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56</TotalTime>
  <Words>1259</Words>
  <Application>Microsoft Office PowerPoint</Application>
  <PresentationFormat>Widescreen</PresentationFormat>
  <Paragraphs>78</Paragraphs>
  <Slides>12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20" baseType="lpstr">
      <vt:lpstr>Microsoft YaHei</vt:lpstr>
      <vt:lpstr>Algerian</vt:lpstr>
      <vt:lpstr>Arial</vt:lpstr>
      <vt:lpstr>Arial Black</vt:lpstr>
      <vt:lpstr>Calibri</vt:lpstr>
      <vt:lpstr>Calibri Light</vt:lpstr>
      <vt:lpstr>Times New Roman</vt:lpstr>
      <vt:lpstr>Tema di Office</vt:lpstr>
      <vt:lpstr>Feste e tradizioni in Europa</vt:lpstr>
      <vt:lpstr>Italia Festa della Repubblica</vt:lpstr>
      <vt:lpstr>Presentazione standard di PowerPoint</vt:lpstr>
      <vt:lpstr>LA FRANCIA</vt:lpstr>
      <vt:lpstr>Oktoberfest in Germania</vt:lpstr>
      <vt:lpstr>Festa tradizionale in Belgio</vt:lpstr>
      <vt:lpstr>FESTA TRADIZIONALE  DELL’OLANDA</vt:lpstr>
      <vt:lpstr>Presentazione standard di PowerPoint</vt:lpstr>
      <vt:lpstr>Pancake day: festa tradizionale inglese</vt:lpstr>
      <vt:lpstr>Irlanda: Festa di san Patrizio</vt:lpstr>
      <vt:lpstr>Grecia: festival di Atene</vt:lpstr>
      <vt:lpstr>La Russia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Utente Windows</dc:creator>
  <cp:lastModifiedBy>Raffaella Paiosa</cp:lastModifiedBy>
  <cp:revision>18</cp:revision>
  <dcterms:created xsi:type="dcterms:W3CDTF">2017-05-06T09:03:17Z</dcterms:created>
  <dcterms:modified xsi:type="dcterms:W3CDTF">2017-05-09T09:24:13Z</dcterms:modified>
</cp:coreProperties>
</file>